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swald Medium"/>
      <p:regular r:id="rId17"/>
      <p:bold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  <p:embeddedFont>
      <p:font typeface="Montserrat ExtraLight"/>
      <p:regular r:id="rId31"/>
      <p:bold r:id="rId32"/>
      <p:italic r:id="rId33"/>
      <p:boldItalic r:id="rId34"/>
    </p:embeddedFont>
    <p:embeddedFont>
      <p:font typeface="Oswald SemiBold"/>
      <p:regular r:id="rId35"/>
      <p:bold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37">
          <p15:clr>
            <a:srgbClr val="747775"/>
          </p15:clr>
        </p15:guide>
        <p15:guide id="2" pos="436">
          <p15:clr>
            <a:srgbClr val="747775"/>
          </p15:clr>
        </p15:guide>
      </p15:sldGuideLst>
    </p:ext>
    <p:ext uri="GoogleSlidesCustomDataVersion2">
      <go:slidesCustomData xmlns:go="http://customooxmlschemas.google.com/" r:id="rId39" roundtripDataSignature="AMtx7mi/duXRFQucOohb40EQCzYEuoEW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37" orient="horz"/>
        <p:guide pos="4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regular.fntdata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bold.fntdata"/><Relationship Id="rId13" Type="http://schemas.openxmlformats.org/officeDocument/2006/relationships/slide" Target="slides/slide8.xml"/><Relationship Id="rId35" Type="http://schemas.openxmlformats.org/officeDocument/2006/relationships/font" Target="fonts/Oswald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ExtraLight-boldItalic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OswaldSemiBold-bold.fntdata"/><Relationship Id="rId17" Type="http://schemas.openxmlformats.org/officeDocument/2006/relationships/font" Target="fonts/OswaldMedium-regular.fntdata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Oswal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e216b23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29e216b23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4222" l="-1389" r="0" t="4786"/>
          <a:stretch/>
        </p:blipFill>
        <p:spPr>
          <a:xfrm>
            <a:off x="-135775" y="-123050"/>
            <a:ext cx="9279900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Девман</a:t>
            </a:r>
            <a:endParaRPr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1413150" y="2720975"/>
            <a:ext cx="62901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ru" sz="114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Лицензированная онлайн-школа по изучению Python, созданная «программистами для программистов» со своей платформой и авторской методикой обучения </a:t>
            </a:r>
            <a:endParaRPr sz="1140"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13072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29e216b2318_0_6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9e216b2318_0_6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9e216b2318_0_6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29" name="Google Shape;229;g29e216b2318_0_6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9e216b2318_0_6"/>
          <p:cNvSpPr/>
          <p:nvPr/>
        </p:nvSpPr>
        <p:spPr>
          <a:xfrm>
            <a:off x="3588300" y="1497600"/>
            <a:ext cx="37086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1F2328"/>
                </a:solidFill>
                <a:latin typeface="Montserrat"/>
                <a:ea typeface="Montserrat"/>
                <a:cs typeface="Montserrat"/>
                <a:sym typeface="Montserrat"/>
              </a:rPr>
              <a:t>Компьютерная грамотность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29e216b2318_0_6"/>
          <p:cNvSpPr txBox="1"/>
          <p:nvPr/>
        </p:nvSpPr>
        <p:spPr>
          <a:xfrm>
            <a:off x="3630700" y="1064700"/>
            <a:ext cx="45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Стартовые навыки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2" name="Google Shape;232;g29e216b2318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4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9e216b2318_0_6"/>
          <p:cNvSpPr/>
          <p:nvPr/>
        </p:nvSpPr>
        <p:spPr>
          <a:xfrm>
            <a:off x="3574275" y="2109375"/>
            <a:ext cx="26478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Английский язык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g29e216b2318_0_6"/>
          <p:cNvSpPr txBox="1"/>
          <p:nvPr/>
        </p:nvSpPr>
        <p:spPr>
          <a:xfrm>
            <a:off x="3574275" y="1698750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Уверенный пользователь своей в своей ОС и в интернете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5" name="Google Shape;235;g29e216b2318_0_6"/>
          <p:cNvSpPr txBox="1"/>
          <p:nvPr/>
        </p:nvSpPr>
        <p:spPr>
          <a:xfrm>
            <a:off x="3630700" y="2278800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Читаю со словарем (~ B1 и выше)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g29e216b2318_0_6"/>
          <p:cNvSpPr/>
          <p:nvPr/>
        </p:nvSpPr>
        <p:spPr>
          <a:xfrm>
            <a:off x="3574275" y="2642775"/>
            <a:ext cx="29910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Программирование на Python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g29e216b2318_0_6"/>
          <p:cNvSpPr txBox="1"/>
          <p:nvPr/>
        </p:nvSpPr>
        <p:spPr>
          <a:xfrm>
            <a:off x="3630700" y="2865350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Умею самостоятельно написать, структурировать и отладить программу в 100-150 строк кода, подключить библиотеки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8" name="Google Shape;238;g29e216b2318_0_6"/>
          <p:cNvSpPr/>
          <p:nvPr/>
        </p:nvSpPr>
        <p:spPr>
          <a:xfrm>
            <a:off x="3574275" y="3480975"/>
            <a:ext cx="2991000" cy="2478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Инструменты разработчика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g29e216b2318_0_6"/>
          <p:cNvSpPr txBox="1"/>
          <p:nvPr/>
        </p:nvSpPr>
        <p:spPr>
          <a:xfrm>
            <a:off x="3630700" y="3703550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Умею запускать программы в командной строке Linux, настраивать права доступа к файлам и папкам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0" name="Google Shape;240;g29e216b2318_0_6"/>
          <p:cNvSpPr txBox="1"/>
          <p:nvPr/>
        </p:nvSpPr>
        <p:spPr>
          <a:xfrm>
            <a:off x="3630700" y="4236950"/>
            <a:ext cx="50604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Умею загружать репозиторий на GitHub, создавать пулл-реквесты и объединять ветки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 b="4398" l="0" r="0" t="6711"/>
          <a:stretch/>
        </p:blipFill>
        <p:spPr>
          <a:xfrm>
            <a:off x="0" y="-29125"/>
            <a:ext cx="9144000" cy="517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/>
          <p:nvPr/>
        </p:nvSpPr>
        <p:spPr>
          <a:xfrm>
            <a:off x="887850" y="2369300"/>
            <a:ext cx="1569900" cy="214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>
            <a:off x="0" y="-29125"/>
            <a:ext cx="9144000" cy="51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25639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 весь путь будет пройден при поддержке: 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2" name="Google Shape;25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1649" y="2598113"/>
            <a:ext cx="936123" cy="109008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2664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Индивидуального Ментора и Код-ревьюера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4" name="Google Shape;25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4526" y="2425125"/>
            <a:ext cx="1345297" cy="13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/>
          <p:nvPr/>
        </p:nvSpPr>
        <p:spPr>
          <a:xfrm>
            <a:off x="713800" y="2714550"/>
            <a:ext cx="2261400" cy="197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Действующий middle-программист, который всегда на связи и готов помочь и </a:t>
            </a:r>
            <a:r>
              <a:rPr b="1" i="0" lang="ru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направить </a:t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 решению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6" name="Google Shape;25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9451" y="1591325"/>
            <a:ext cx="1090097" cy="10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0"/>
          <p:cNvSpPr/>
          <p:nvPr/>
        </p:nvSpPr>
        <p:spPr>
          <a:xfrm>
            <a:off x="6047800" y="2714550"/>
            <a:ext cx="2261400" cy="1978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Проверяет Ваш код и отправляет 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“Работу над ошибками”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8" name="Google Shape;25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695425" y="1575425"/>
            <a:ext cx="1090100" cy="10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/>
          <p:nvPr/>
        </p:nvSpPr>
        <p:spPr>
          <a:xfrm>
            <a:off x="1313625" y="2445725"/>
            <a:ext cx="1174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chemeClr val="lt1"/>
                </a:solidFill>
                <a:highlight>
                  <a:srgbClr val="00A3FD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Ментор</a:t>
            </a:r>
            <a:endParaRPr b="0" i="0" sz="2400" u="none" cap="none" strike="noStrike">
              <a:solidFill>
                <a:schemeClr val="lt1"/>
              </a:solidFill>
              <a:highlight>
                <a:srgbClr val="00A3FD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6273275" y="2447850"/>
            <a:ext cx="19344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" sz="2400" u="none" cap="none" strike="noStrike">
                <a:solidFill>
                  <a:schemeClr val="lt1"/>
                </a:solidFill>
                <a:highlight>
                  <a:srgbClr val="00A3FD"/>
                </a:highlight>
                <a:latin typeface="Oswald SemiBold"/>
                <a:ea typeface="Oswald SemiBold"/>
                <a:cs typeface="Oswald SemiBold"/>
                <a:sym typeface="Oswald SemiBold"/>
              </a:rPr>
              <a:t>Код-ревьюер</a:t>
            </a:r>
            <a:endParaRPr b="0" i="0" sz="2400" u="none" cap="none" strike="noStrike">
              <a:solidFill>
                <a:schemeClr val="lt1"/>
              </a:solidFill>
              <a:highlight>
                <a:srgbClr val="00A3FD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3524025" y="3815275"/>
            <a:ext cx="2179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3121900" y="3703225"/>
            <a:ext cx="27918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Это Вы осваиваете 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НОВУЮ ПРОФЕССИЮ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, обучаясь 2 часа в день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ru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(15 часов в неделю)</a:t>
            </a:r>
            <a:endParaRPr b="0" i="1" sz="1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01025"/>
            <a:ext cx="9144000" cy="441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 amt="50000"/>
          </a:blip>
          <a:srcRect b="8738" l="-1970" r="1970" t="-8740"/>
          <a:stretch/>
        </p:blipFill>
        <p:spPr>
          <a:xfrm>
            <a:off x="-214100" y="-2645250"/>
            <a:ext cx="9358100" cy="77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>
            <p:ph idx="1" type="body"/>
          </p:nvPr>
        </p:nvSpPr>
        <p:spPr>
          <a:xfrm>
            <a:off x="1428150" y="1813900"/>
            <a:ext cx="6135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Ступень “С Нуля до Новичка”</a:t>
            </a:r>
            <a:endParaRPr sz="1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6" name="Google Shape;66;p2"/>
          <p:cNvSpPr txBox="1"/>
          <p:nvPr>
            <p:ph idx="4294967295" type="ctrTitle"/>
          </p:nvPr>
        </p:nvSpPr>
        <p:spPr>
          <a:xfrm>
            <a:off x="311700" y="85425"/>
            <a:ext cx="85206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" sz="4800" u="none" cap="none" strike="noStrike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Курс “Профессия Middle Python/Django разработчик”</a:t>
            </a:r>
            <a:endParaRPr b="0" i="0" sz="4800" u="none" cap="none" strike="noStrike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28607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71438" rotWithShape="0" algn="bl" dir="4559999" dist="19050">
              <a:schemeClr val="dk1">
                <a:alpha val="4745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A3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278650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328693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8736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28779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78822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28865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789085" y="23944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6289515" y="24706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4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2286075" y="34687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786505" y="33925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286935" y="33925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3787365" y="33925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4287795" y="33925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4788225" y="33925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288655" y="33925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5789085" y="33925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6289515" y="3316313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2286075" y="42868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278650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328693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378736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428779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478822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28865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578908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6289515" y="4363000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6643815" y="2893450"/>
            <a:ext cx="354300" cy="354300"/>
          </a:xfrm>
          <a:prstGeom prst="ellipse">
            <a:avLst/>
          </a:prstGeom>
          <a:solidFill>
            <a:srgbClr val="00A3FD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931765" y="3900575"/>
            <a:ext cx="354300" cy="3543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5274" y="2127899"/>
            <a:ext cx="75380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>
            <p:ph idx="1" type="body"/>
          </p:nvPr>
        </p:nvSpPr>
        <p:spPr>
          <a:xfrm>
            <a:off x="2238050" y="2818463"/>
            <a:ext cx="46062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Ступень “От Новичка до Джуна”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2467250" y="3808763"/>
            <a:ext cx="4147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1400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Ступень “От Джуна до Мидла”</a:t>
            </a:r>
            <a:endParaRPr sz="1400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7077050" y="2966100"/>
            <a:ext cx="100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1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Вы здесь</a:t>
            </a:r>
            <a:endParaRPr b="1" i="0" sz="11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511699" y="2100900"/>
            <a:ext cx="182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 месяцев </a:t>
            </a:r>
            <a:endParaRPr b="0" i="0" sz="10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740300" y="3091500"/>
            <a:ext cx="1743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 месяцев (22 недели)</a:t>
            </a:r>
            <a:endParaRPr b="0" i="0" sz="1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121288" y="4082088"/>
            <a:ext cx="1144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10 месяцев</a:t>
            </a:r>
            <a:endParaRPr b="0" i="0" sz="10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49644">
            <a:off x="6445250" y="4088225"/>
            <a:ext cx="504300" cy="5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248" y="15283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3534350" y="2183400"/>
            <a:ext cx="2244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Библиотека Requests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5836425" y="2183400"/>
            <a:ext cx="1572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Протокол HTTP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534350" y="2952750"/>
            <a:ext cx="1146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Схема URL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534350" y="2571750"/>
            <a:ext cx="2337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Авторизация и токены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972750" y="2571750"/>
            <a:ext cx="2244900" cy="255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Библиотека Argparse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462150" y="2183400"/>
            <a:ext cx="1025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JSON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464550" y="3779650"/>
            <a:ext cx="5226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получение, обработка и публикация данных </a:t>
            </a:r>
            <a:endParaRPr b="0" i="0" sz="1200" u="none" cap="none" strike="noStrike">
              <a:solidFill>
                <a:srgbClr val="343738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в интернете, полученных через API Vkontakte, NASA, </a:t>
            </a:r>
            <a:r>
              <a:rPr lang="ru" sz="1200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HH</a:t>
            </a: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, Telegram и SpaceX.</a:t>
            </a:r>
            <a:r>
              <a:rPr b="0" i="0" lang="ru" sz="1200" u="none" cap="none" strike="noStrike">
                <a:solidFill>
                  <a:srgbClr val="34373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37831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API веб-сервисов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807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60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71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 amt="30000"/>
          </a:blip>
          <a:srcRect b="0" l="0" r="0" t="0"/>
          <a:stretch/>
        </p:blipFill>
        <p:spPr>
          <a:xfrm>
            <a:off x="826050" y="1506412"/>
            <a:ext cx="270575" cy="4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0848" y="1546960"/>
            <a:ext cx="2244875" cy="27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692700" y="2171575"/>
            <a:ext cx="35193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Подключение фронтенда к бэкенду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271450" y="2171425"/>
            <a:ext cx="951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Jinja2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962800" y="2559850"/>
            <a:ext cx="1249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HTML и CSS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51375" y="3573225"/>
            <a:ext cx="5434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свёрстанный блог (из заготовок кода и дизайна), каталог для винодельни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096625" y="1042025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Вёрстка для питонистов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197425" y="1394550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25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ru">
                <a:latin typeface="Oswald"/>
                <a:ea typeface="Oswald"/>
                <a:cs typeface="Oswald"/>
                <a:sym typeface="Oswald"/>
              </a:rPr>
              <a:t>45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692700" y="2559850"/>
            <a:ext cx="2130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Chrome Dev Tools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534350" y="2183400"/>
            <a:ext cx="40017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CRUD-запросы: </a:t>
            </a:r>
            <a:r>
              <a:rPr b="0" i="1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create, delete, update, filter</a:t>
            </a:r>
            <a:endParaRPr b="0" i="1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534350" y="2571750"/>
            <a:ext cx="23541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Оптимизация запросов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534350" y="2960100"/>
            <a:ext cx="1925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Дата-миграции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545200" y="3341100"/>
            <a:ext cx="4364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Запросы с annotate, aggregate, F, Q, Subquery</a:t>
            </a:r>
            <a:endParaRPr b="0" i="0" sz="13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472150" y="3597650"/>
            <a:ext cx="4748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базы данных с нуля, сайт для ловли Покемонов в Москве с подключением к базе данных, создание сложного фильтра на сайте для поиска квартир, уменьшение времени загрузки сайта с блогом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37831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Знакомство с Django: ORM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8077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100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6 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117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0" y="1221625"/>
            <a:ext cx="3215600" cy="32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/>
          <p:nvPr/>
        </p:nvSpPr>
        <p:spPr>
          <a:xfrm>
            <a:off x="5960850" y="2571750"/>
            <a:ext cx="22104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моделей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5515550" y="2960100"/>
            <a:ext cx="29499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Кастомные методы queryset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692700" y="2183400"/>
            <a:ext cx="4126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Язык разметки документации </a:t>
            </a:r>
            <a:r>
              <a:rPr b="1" i="0" lang="ru" sz="1300" u="none" cap="none" strike="noStrike">
                <a:solidFill>
                  <a:srgbClr val="343738"/>
                </a:solidFill>
                <a:latin typeface="Montserrat"/>
                <a:ea typeface="Montserrat"/>
                <a:cs typeface="Montserrat"/>
                <a:sym typeface="Montserrat"/>
              </a:rPr>
              <a:t>Markdown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652750" y="3597650"/>
            <a:ext cx="4748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Умение работать с чужим кодом, написание документации (чтобы команда тоже могла работать с Вашим кодом!)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11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Модуль: </a:t>
            </a:r>
            <a:r>
              <a:rPr b="0" i="0" lang="ru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Чтение и документирование кода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912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15 часов 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3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Заданий: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41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4750" y="1221625"/>
            <a:ext cx="3265000" cy="32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/>
          <p:nvPr/>
        </p:nvSpPr>
        <p:spPr>
          <a:xfrm>
            <a:off x="692700" y="2507450"/>
            <a:ext cx="2262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Создание репозитория</a:t>
            </a:r>
            <a:endParaRPr b="0" i="1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3033725" y="2507425"/>
            <a:ext cx="1785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Docstring</a:t>
            </a:r>
            <a:endParaRPr b="0" i="1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3549750" y="2107200"/>
            <a:ext cx="2995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Стандарты PEP для Python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3472150" y="3456350"/>
            <a:ext cx="513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пополнение словарного запаса техническими терминами методом интервального запоминания, знакомство с “боевой” системой управления базами данных (СУБД) PostgreSQL и полезными методами Django ORM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3859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Технический английский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3551575" y="2464602"/>
            <a:ext cx="2995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1F23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Знакомство с СУБД PostgreSQL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960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17 часов   </a:t>
            </a: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Упражнений: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17 статей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6635050" y="2107200"/>
            <a:ext cx="1585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карточки Anki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6635050" y="2438125"/>
            <a:ext cx="15855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Django ORM</a:t>
            </a:r>
            <a:endParaRPr b="0" i="0" sz="13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3FD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 b="6032" l="556" r="0" t="10060"/>
          <a:stretch/>
        </p:blipFill>
        <p:spPr>
          <a:xfrm>
            <a:off x="0" y="0"/>
            <a:ext cx="91324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0" y="-123050"/>
            <a:ext cx="9144000" cy="5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4019775" y="2245375"/>
            <a:ext cx="34290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692700" y="2183400"/>
            <a:ext cx="24906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Участники: 3 ученик + PM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652750" y="3597650"/>
            <a:ext cx="5235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работающих проекта </a:t>
            </a:r>
            <a:r>
              <a:rPr b="0" i="0" lang="ru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документацией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портфолио и опытом командной работы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811300" y="1064688"/>
            <a:ext cx="412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Практика: Командные проекты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9121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45 часов  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Проекты:</a:t>
            </a: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3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0" name="Google Shape;20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4750" y="1221625"/>
            <a:ext cx="3265000" cy="32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/>
          <p:nvPr/>
        </p:nvSpPr>
        <p:spPr>
          <a:xfrm>
            <a:off x="692700" y="2507450"/>
            <a:ext cx="3481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Длительность: 1 неделя на проект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692700" y="2831500"/>
            <a:ext cx="34812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34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Помощь: 5 созвонов по 20-30 минут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/>
          <p:nvPr>
            <p:ph type="title"/>
          </p:nvPr>
        </p:nvSpPr>
        <p:spPr>
          <a:xfrm>
            <a:off x="692700" y="216425"/>
            <a:ext cx="785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400">
                <a:latin typeface="Oswald Medium"/>
                <a:ea typeface="Oswald Medium"/>
                <a:cs typeface="Oswald Medium"/>
                <a:sym typeface="Oswald Medium"/>
              </a:rPr>
              <a:t>Программа ступени “От Новичка до Джуна”</a:t>
            </a:r>
            <a:endParaRPr sz="3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394950" y="1118225"/>
            <a:ext cx="8296200" cy="375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630700" y="1064700"/>
            <a:ext cx="45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Дополнительные уроки с углубленными знаниями</a:t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400" y="1532775"/>
            <a:ext cx="2356200" cy="27437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/>
        </p:nvSpPr>
        <p:spPr>
          <a:xfrm>
            <a:off x="3731500" y="1417213"/>
            <a:ext cx="3924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150 часов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3574275" y="2438125"/>
            <a:ext cx="2647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Командный проект №4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9"/>
          <p:cNvSpPr/>
          <p:nvPr/>
        </p:nvSpPr>
        <p:spPr>
          <a:xfrm>
            <a:off x="3574275" y="3099975"/>
            <a:ext cx="2647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Тренажёр по алгоритмам: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3588300" y="2773225"/>
            <a:ext cx="26337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Тренажёр по SQL: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6348150" y="2122225"/>
            <a:ext cx="23499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30 часов   </a:t>
            </a: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Уроков: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7278000" y="2465676"/>
            <a:ext cx="1420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15 часов 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6196200" y="3142275"/>
            <a:ext cx="25020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25 часов    </a:t>
            </a: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Заданий: 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24  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6258450" y="2759525"/>
            <a:ext cx="2432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Время: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19 часов    </a:t>
            </a:r>
            <a:r>
              <a:rPr b="0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Заданий: </a:t>
            </a:r>
            <a:r>
              <a:rPr b="1" i="0" lang="ru" sz="1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19</a:t>
            </a:r>
            <a:endParaRPr b="1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3574275" y="2122225"/>
            <a:ext cx="21720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ru" sz="1300">
                <a:solidFill>
                  <a:srgbClr val="1F2328"/>
                </a:solidFill>
                <a:latin typeface="Montserrat"/>
                <a:ea typeface="Montserrat"/>
                <a:cs typeface="Montserrat"/>
                <a:sym typeface="Montserrat"/>
              </a:rPr>
              <a:t>Продвинутая верстка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3630700" y="2438563"/>
            <a:ext cx="2647800" cy="24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Командный проект №4</a:t>
            </a:r>
            <a:endParaRPr b="1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3472150" y="3456350"/>
            <a:ext cx="513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Результат:</a:t>
            </a:r>
            <a:r>
              <a:rPr b="0" i="0" lang="ru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ru" sz="1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сверстаем сайт на Bootstrap, разберемся какие бывают SQL запросы к базе данных, отработаем навыки решения задач на алгоритмы для собесов </a:t>
            </a:r>
            <a:endParaRPr b="0" i="0" sz="12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