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1.xml"/>
  <Override ContentType="application/vnd.openxmlformats-officedocument.presentationml.slide+xml" PartName="/ppt/slides/slide1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3.xml"/>
  <Override ContentType="application/vnd.openxmlformats-officedocument.presentationml.slide+xml" PartName="/ppt/slides/slide6.xml"/>
  <Override ContentType="application/vnd.openxmlformats-officedocument.presentationml.slide+xml" PartName="/ppt/slides/slide9.xml"/>
  <Override ContentType="application/vnd.openxmlformats-officedocument.presentationml.slide+xml" PartName="/ppt/slides/slide5.xml"/>
  <Override ContentType="application/vnd.openxmlformats-officedocument.presentationml.slide+xml" PartName="/ppt/slides/slide8.xml"/>
  <Override ContentType="application/vnd.openxmlformats-officedocument.presentationml.slide+xml" PartName="/ppt/slides/slide7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</p:sldIdLst>
  <p:sldSz cy="5143500" cx="9144000"/>
  <p:notesSz cx="6858000" cy="9144000"/>
  <p:embeddedFontLst>
    <p:embeddedFont>
      <p:font typeface="Oswald Medium"/>
      <p:regular r:id="rId17"/>
      <p:bold r:id="rId18"/>
    </p:embeddedFont>
    <p:embeddedFont>
      <p:font typeface="Montserrat"/>
      <p:regular r:id="rId19"/>
      <p:bold r:id="rId20"/>
      <p:italic r:id="rId21"/>
      <p:boldItalic r:id="rId22"/>
    </p:embeddedFont>
    <p:embeddedFont>
      <p:font typeface="Montserrat Medium"/>
      <p:regular r:id="rId23"/>
      <p:bold r:id="rId24"/>
      <p:italic r:id="rId25"/>
      <p:boldItalic r:id="rId26"/>
    </p:embeddedFont>
    <p:embeddedFont>
      <p:font typeface="Montserrat Light"/>
      <p:regular r:id="rId27"/>
      <p:bold r:id="rId28"/>
      <p:italic r:id="rId29"/>
      <p:boldItalic r:id="rId30"/>
    </p:embeddedFont>
    <p:embeddedFont>
      <p:font typeface="Montserrat ExtraLight"/>
      <p:regular r:id="rId31"/>
      <p:bold r:id="rId32"/>
      <p:italic r:id="rId33"/>
      <p:boldItalic r:id="rId34"/>
    </p:embeddedFont>
    <p:embeddedFont>
      <p:font typeface="Oswald SemiBold"/>
      <p:regular r:id="rId35"/>
      <p:bold r:id="rId36"/>
    </p:embeddedFont>
    <p:embeddedFont>
      <p:font typeface="Oswald"/>
      <p:regular r:id="rId37"/>
      <p:bold r:id="rId38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737">
          <p15:clr>
            <a:srgbClr val="747775"/>
          </p15:clr>
        </p15:guide>
        <p15:guide id="2" pos="436">
          <p15:clr>
            <a:srgbClr val="747775"/>
          </p15:clr>
        </p15:guide>
      </p15:sldGuideLst>
    </p:ext>
    <p:ext uri="GoogleSlidesCustomDataVersion2">
      <go:slidesCustomData xmlns:go="http://customooxmlschemas.google.com/" r:id="rId39" roundtripDataSignature="AMtx7mi/duXRFQucOohb40EQCzYEuoEWU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737" orient="horz"/>
        <p:guide pos="436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20" Type="http://schemas.openxmlformats.org/officeDocument/2006/relationships/font" Target="fonts/Montserrat-bold.fntdata"/><Relationship Id="rId22" Type="http://schemas.openxmlformats.org/officeDocument/2006/relationships/font" Target="fonts/Montserrat-boldItalic.fntdata"/><Relationship Id="rId21" Type="http://schemas.openxmlformats.org/officeDocument/2006/relationships/font" Target="fonts/Montserrat-italic.fntdata"/><Relationship Id="rId24" Type="http://schemas.openxmlformats.org/officeDocument/2006/relationships/font" Target="fonts/MontserratMedium-bold.fntdata"/><Relationship Id="rId23" Type="http://schemas.openxmlformats.org/officeDocument/2006/relationships/font" Target="fonts/MontserratMedium-regular.fntdata"/><Relationship Id="rId1" Type="http://schemas.openxmlformats.org/officeDocument/2006/relationships/theme" Target="theme/theme1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26" Type="http://schemas.openxmlformats.org/officeDocument/2006/relationships/font" Target="fonts/MontserratMedium-boldItalic.fntdata"/><Relationship Id="rId25" Type="http://schemas.openxmlformats.org/officeDocument/2006/relationships/font" Target="fonts/MontserratMedium-italic.fntdata"/><Relationship Id="rId28" Type="http://schemas.openxmlformats.org/officeDocument/2006/relationships/font" Target="fonts/MontserratLight-bold.fntdata"/><Relationship Id="rId27" Type="http://schemas.openxmlformats.org/officeDocument/2006/relationships/font" Target="fonts/MontserratLight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29" Type="http://schemas.openxmlformats.org/officeDocument/2006/relationships/font" Target="fonts/MontserratLight-italic.fntdata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font" Target="fonts/MontserratExtraLight-regular.fntdata"/><Relationship Id="rId30" Type="http://schemas.openxmlformats.org/officeDocument/2006/relationships/font" Target="fonts/MontserratLight-boldItalic.fntdata"/><Relationship Id="rId11" Type="http://schemas.openxmlformats.org/officeDocument/2006/relationships/slide" Target="slides/slide6.xml"/><Relationship Id="rId33" Type="http://schemas.openxmlformats.org/officeDocument/2006/relationships/font" Target="fonts/MontserratExtraLight-italic.fntdata"/><Relationship Id="rId10" Type="http://schemas.openxmlformats.org/officeDocument/2006/relationships/slide" Target="slides/slide5.xml"/><Relationship Id="rId32" Type="http://schemas.openxmlformats.org/officeDocument/2006/relationships/font" Target="fonts/MontserratExtraLight-bold.fntdata"/><Relationship Id="rId13" Type="http://schemas.openxmlformats.org/officeDocument/2006/relationships/slide" Target="slides/slide8.xml"/><Relationship Id="rId35" Type="http://schemas.openxmlformats.org/officeDocument/2006/relationships/font" Target="fonts/OswaldSemiBold-regular.fntdata"/><Relationship Id="rId12" Type="http://schemas.openxmlformats.org/officeDocument/2006/relationships/slide" Target="slides/slide7.xml"/><Relationship Id="rId34" Type="http://schemas.openxmlformats.org/officeDocument/2006/relationships/font" Target="fonts/MontserratExtraLight-boldItalic.fntdata"/><Relationship Id="rId15" Type="http://schemas.openxmlformats.org/officeDocument/2006/relationships/slide" Target="slides/slide10.xml"/><Relationship Id="rId37" Type="http://schemas.openxmlformats.org/officeDocument/2006/relationships/font" Target="fonts/Oswald-regular.fntdata"/><Relationship Id="rId14" Type="http://schemas.openxmlformats.org/officeDocument/2006/relationships/slide" Target="slides/slide9.xml"/><Relationship Id="rId36" Type="http://schemas.openxmlformats.org/officeDocument/2006/relationships/font" Target="fonts/OswaldSemiBold-bold.fntdata"/><Relationship Id="rId17" Type="http://schemas.openxmlformats.org/officeDocument/2006/relationships/font" Target="fonts/OswaldMedium-regular.fntdata"/><Relationship Id="rId39" Type="http://customschemas.google.com/relationships/presentationmetadata" Target="metadata"/><Relationship Id="rId16" Type="http://schemas.openxmlformats.org/officeDocument/2006/relationships/slide" Target="slides/slide11.xml"/><Relationship Id="rId38" Type="http://schemas.openxmlformats.org/officeDocument/2006/relationships/font" Target="fonts/Oswald-bold.fntdata"/><Relationship Id="rId19" Type="http://schemas.openxmlformats.org/officeDocument/2006/relationships/font" Target="fonts/Montserrat-regular.fntdata"/><Relationship Id="rId18" Type="http://schemas.openxmlformats.org/officeDocument/2006/relationships/font" Target="fonts/OswaldMedium-bold.fntdata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9845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9845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9845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9845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9845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29845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●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29845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○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29845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Char char="■"/>
              <a:defRPr b="0" i="0" sz="11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:notes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52" name="Google Shape;52;p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2" name="Shape 2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3" name="Google Shape;223;g29e216b2318_0_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24" name="Google Shape;224;g29e216b2318_0_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10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3" name="Google Shape;243;p1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9" name="Shape 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" name="Google Shape;60;p2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1" name="Google Shape;61;p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4" name="Shape 1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5" name="Google Shape;105;p3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06" name="Google Shape;106;p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4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3" name="Google Shape;123;p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5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1" name="Google Shape;141;p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" name="Shape 1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7" name="Google Shape;157;p6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8" name="Google Shape;158;p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7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7" name="Shape 1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8" name="Google Shape;188;p8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9" name="Google Shape;189;p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3" name="Shape 2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" name="Google Shape;204;p9:notes"/>
          <p:cNvSpPr/>
          <p:nvPr>
            <p:ph idx="2" type="sldImg"/>
          </p:nvPr>
        </p:nvSpPr>
        <p:spPr>
          <a:xfrm>
            <a:off x="381300" y="685800"/>
            <a:ext cx="6096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5" name="Google Shape;205;p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100"/>
              <a:buNone/>
            </a:pPr>
            <a:r>
              <a:t/>
            </a:r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1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1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2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2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2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2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13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5" name="Google Shape;15;p13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6" name="Google Shape;16;p1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Google Shape;18;p14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9" name="Google Shape;19;p1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1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1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1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1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1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1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1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1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1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1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1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1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" name="Google Shape;37;p1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1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1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1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2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2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1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  <a:defRPr b="0" i="0" sz="28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7" name="Google Shape;7;p1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Font typeface="Arial"/>
              <a:buChar char="●"/>
              <a:defRPr b="0" i="0" sz="18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317500" lvl="1" marL="914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317500" lvl="2" marL="1371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317500" lvl="3" marL="1828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317500" lvl="4" marL="22860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7500" lvl="5" marL="27432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7500" lvl="6" marL="32004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●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7500" lvl="7" marL="36576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○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7500" lvl="8" marL="4114800" marR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Font typeface="Arial"/>
              <a:buChar char="■"/>
              <a:defRPr b="0" i="0" sz="14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8" name="Google Shape;8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  <a:defRPr b="0" i="0" sz="1000" u="none" cap="none" strike="noStrik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ru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7.jpg"/><Relationship Id="rId4" Type="http://schemas.openxmlformats.org/officeDocument/2006/relationships/image" Target="../media/image2.jpg"/><Relationship Id="rId5" Type="http://schemas.openxmlformats.org/officeDocument/2006/relationships/image" Target="../media/image1.png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Relationship Id="rId3" Type="http://schemas.openxmlformats.org/officeDocument/2006/relationships/image" Target="../media/image7.jpg"/><Relationship Id="rId4" Type="http://schemas.openxmlformats.org/officeDocument/2006/relationships/image" Target="../media/image2.jpg"/><Relationship Id="rId5" Type="http://schemas.openxmlformats.org/officeDocument/2006/relationships/image" Target="../media/image4.png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7.jpg"/><Relationship Id="rId4" Type="http://schemas.openxmlformats.org/officeDocument/2006/relationships/image" Target="../media/image2.jpg"/><Relationship Id="rId5" Type="http://schemas.openxmlformats.org/officeDocument/2006/relationships/image" Target="../media/image4.png"/><Relationship Id="rId6" Type="http://schemas.openxmlformats.org/officeDocument/2006/relationships/image" Target="../media/image14.png"/><Relationship Id="rId7" Type="http://schemas.openxmlformats.org/officeDocument/2006/relationships/image" Target="../media/image15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image" Target="../media/image10.jpg"/><Relationship Id="rId4" Type="http://schemas.openxmlformats.org/officeDocument/2006/relationships/image" Target="../media/image2.jpg"/><Relationship Id="rId5" Type="http://schemas.openxmlformats.org/officeDocument/2006/relationships/image" Target="../media/image12.png"/><Relationship Id="rId6" Type="http://schemas.openxmlformats.org/officeDocument/2006/relationships/image" Target="../media/image9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2.png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7.jpg"/><Relationship Id="rId4" Type="http://schemas.openxmlformats.org/officeDocument/2006/relationships/image" Target="../media/image2.jpg"/><Relationship Id="rId5" Type="http://schemas.openxmlformats.org/officeDocument/2006/relationships/image" Target="../media/image11.png"/><Relationship Id="rId6" Type="http://schemas.openxmlformats.org/officeDocument/2006/relationships/image" Target="../media/image1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4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7.jpg"/><Relationship Id="rId4" Type="http://schemas.openxmlformats.org/officeDocument/2006/relationships/image" Target="../media/image2.jpg"/><Relationship Id="rId5" Type="http://schemas.openxmlformats.org/officeDocument/2006/relationships/image" Target="../media/image14.pn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4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7.jpg"/><Relationship Id="rId4" Type="http://schemas.openxmlformats.org/officeDocument/2006/relationships/image" Target="../media/image2.jpg"/><Relationship Id="rId5" Type="http://schemas.openxmlformats.org/officeDocument/2006/relationships/image" Target="../media/image14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3" name="Shape 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4" name="Google Shape;54;p1"/>
          <p:cNvPicPr preferRelativeResize="0"/>
          <p:nvPr/>
        </p:nvPicPr>
        <p:blipFill rotWithShape="1">
          <a:blip r:embed="rId3">
            <a:alphaModFix/>
          </a:blip>
          <a:srcRect b="4222" l="-1389" r="0" t="4786"/>
          <a:stretch/>
        </p:blipFill>
        <p:spPr>
          <a:xfrm>
            <a:off x="-135775" y="-123050"/>
            <a:ext cx="9279900" cy="526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1"/>
          <p:cNvPicPr preferRelativeResize="0"/>
          <p:nvPr/>
        </p:nvPicPr>
        <p:blipFill rotWithShape="1">
          <a:blip r:embed="rId4">
            <a:alphaModFix amt="60000"/>
          </a:blip>
          <a:srcRect b="0" l="0" r="0" t="0"/>
          <a:stretch/>
        </p:blipFill>
        <p:spPr>
          <a:xfrm>
            <a:off x="0" y="-123050"/>
            <a:ext cx="9144000" cy="5266500"/>
          </a:xfrm>
          <a:prstGeom prst="rect">
            <a:avLst/>
          </a:prstGeom>
          <a:noFill/>
          <a:ln>
            <a:noFill/>
          </a:ln>
        </p:spPr>
      </p:pic>
      <p:sp>
        <p:nvSpPr>
          <p:cNvPr id="56" name="Google Shape;56;p1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  <a:noFill/>
          <a:ln>
            <a:noFill/>
          </a:ln>
        </p:spPr>
        <p:txBody>
          <a:bodyPr anchorCtr="0" anchor="b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200"/>
              <a:buNone/>
            </a:pPr>
            <a:r>
              <a:rPr lang="ru">
                <a:solidFill>
                  <a:schemeClr val="lt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Девман</a:t>
            </a:r>
            <a:endParaRPr>
              <a:solidFill>
                <a:schemeClr val="lt1"/>
              </a:solidFill>
              <a:latin typeface="Oswald SemiBold"/>
              <a:ea typeface="Oswald SemiBold"/>
              <a:cs typeface="Oswald SemiBold"/>
              <a:sym typeface="Oswald SemiBold"/>
            </a:endParaRPr>
          </a:p>
        </p:txBody>
      </p:sp>
      <p:sp>
        <p:nvSpPr>
          <p:cNvPr id="57" name="Google Shape;57;p1"/>
          <p:cNvSpPr txBox="1"/>
          <p:nvPr>
            <p:ph idx="1" type="subTitle"/>
          </p:nvPr>
        </p:nvSpPr>
        <p:spPr>
          <a:xfrm>
            <a:off x="1413150" y="2720975"/>
            <a:ext cx="6290100" cy="7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 lnSpcReduction="20000"/>
          </a:bodyPr>
          <a:lstStyle/>
          <a:p>
            <a:pPr indent="0" lvl="0" marL="0" rtl="0" algn="ctr">
              <a:lnSpc>
                <a:spcPct val="115000"/>
              </a:lnSpc>
              <a:spcBef>
                <a:spcPts val="1200"/>
              </a:spcBef>
              <a:spcAft>
                <a:spcPts val="1200"/>
              </a:spcAft>
              <a:buSzPts val="605"/>
              <a:buNone/>
            </a:pPr>
            <a:r>
              <a:rPr lang="ru" sz="1140">
                <a:solidFill>
                  <a:schemeClr val="lt2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Лицензированная онлайн-школа по изучению Python, созданная «программистами для программистов» со своей платформой и авторской методикой обучения </a:t>
            </a:r>
            <a:endParaRPr sz="1140">
              <a:solidFill>
                <a:schemeClr val="lt2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58" name="Google Shape;58;p1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4114800" y="1307250"/>
            <a:ext cx="914400" cy="9144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A3FD"/>
        </a:solidFill>
      </p:bgPr>
    </p:bg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6" name="Google Shape;226;g29e216b2318_0_6"/>
          <p:cNvPicPr preferRelativeResize="0"/>
          <p:nvPr/>
        </p:nvPicPr>
        <p:blipFill rotWithShape="1">
          <a:blip r:embed="rId3">
            <a:alphaModFix/>
          </a:blip>
          <a:srcRect b="6032" l="556" r="0" t="10060"/>
          <a:stretch/>
        </p:blipFill>
        <p:spPr>
          <a:xfrm>
            <a:off x="0" y="0"/>
            <a:ext cx="913247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7" name="Google Shape;227;g29e216b2318_0_6"/>
          <p:cNvPicPr preferRelativeResize="0"/>
          <p:nvPr/>
        </p:nvPicPr>
        <p:blipFill rotWithShape="1">
          <a:blip r:embed="rId4">
            <a:alphaModFix amt="60000"/>
          </a:blip>
          <a:srcRect b="0" l="0" r="0" t="0"/>
          <a:stretch/>
        </p:blipFill>
        <p:spPr>
          <a:xfrm>
            <a:off x="0" y="-123050"/>
            <a:ext cx="9144000" cy="5266500"/>
          </a:xfrm>
          <a:prstGeom prst="rect">
            <a:avLst/>
          </a:prstGeom>
          <a:noFill/>
          <a:ln>
            <a:noFill/>
          </a:ln>
        </p:spPr>
      </p:pic>
      <p:sp>
        <p:nvSpPr>
          <p:cNvPr id="228" name="Google Shape;228;g29e216b2318_0_6"/>
          <p:cNvSpPr txBox="1"/>
          <p:nvPr>
            <p:ph type="title"/>
          </p:nvPr>
        </p:nvSpPr>
        <p:spPr>
          <a:xfrm>
            <a:off x="692700" y="216425"/>
            <a:ext cx="7853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solidFill>
                  <a:schemeClr val="lt1"/>
                </a:solidFill>
                <a:latin typeface="Oswald Medium"/>
                <a:ea typeface="Oswald Medium"/>
                <a:cs typeface="Oswald Medium"/>
                <a:sym typeface="Oswald Medium"/>
              </a:rPr>
              <a:t>Программа ступени “От Новичка до Джуна”</a:t>
            </a:r>
            <a:endParaRPr sz="3400">
              <a:solidFill>
                <a:schemeClr val="lt1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229" name="Google Shape;229;g29e216b2318_0_6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rgbClr val="FFFFFF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0" name="Google Shape;230;g29e216b2318_0_6"/>
          <p:cNvSpPr/>
          <p:nvPr/>
        </p:nvSpPr>
        <p:spPr>
          <a:xfrm>
            <a:off x="3588300" y="1497600"/>
            <a:ext cx="3708600" cy="2478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rgbClr val="1F2328"/>
                </a:solidFill>
                <a:latin typeface="Montserrat"/>
                <a:ea typeface="Montserrat"/>
                <a:cs typeface="Montserrat"/>
                <a:sym typeface="Montserrat"/>
              </a:rPr>
              <a:t>Компьютерная грамотность</a:t>
            </a:r>
            <a:endParaRPr b="1" i="0" sz="14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1" name="Google Shape;231;g29e216b2318_0_6"/>
          <p:cNvSpPr txBox="1"/>
          <p:nvPr/>
        </p:nvSpPr>
        <p:spPr>
          <a:xfrm>
            <a:off x="3630700" y="1064700"/>
            <a:ext cx="459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Стартовые навыки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32" name="Google Shape;232;g29e216b2318_0_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33400" y="1532775"/>
            <a:ext cx="2356200" cy="2743731"/>
          </a:xfrm>
          <a:prstGeom prst="rect">
            <a:avLst/>
          </a:prstGeom>
          <a:noFill/>
          <a:ln>
            <a:noFill/>
          </a:ln>
        </p:spPr>
      </p:pic>
      <p:sp>
        <p:nvSpPr>
          <p:cNvPr id="233" name="Google Shape;233;g29e216b2318_0_6"/>
          <p:cNvSpPr/>
          <p:nvPr/>
        </p:nvSpPr>
        <p:spPr>
          <a:xfrm>
            <a:off x="3574275" y="2109375"/>
            <a:ext cx="2647800" cy="2478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Английский язык</a:t>
            </a:r>
            <a:endParaRPr b="1" i="0" sz="13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4" name="Google Shape;234;g29e216b2318_0_6"/>
          <p:cNvSpPr txBox="1"/>
          <p:nvPr/>
        </p:nvSpPr>
        <p:spPr>
          <a:xfrm>
            <a:off x="3574275" y="1698750"/>
            <a:ext cx="5060400" cy="3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Уверенный пользователь своей в своей ОС и в интернете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35" name="Google Shape;235;g29e216b2318_0_6"/>
          <p:cNvSpPr txBox="1"/>
          <p:nvPr/>
        </p:nvSpPr>
        <p:spPr>
          <a:xfrm>
            <a:off x="3630700" y="2278800"/>
            <a:ext cx="5060400" cy="3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Читаю со словарем (~ B1 и выше)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36" name="Google Shape;236;g29e216b2318_0_6"/>
          <p:cNvSpPr/>
          <p:nvPr/>
        </p:nvSpPr>
        <p:spPr>
          <a:xfrm>
            <a:off x="3574275" y="2642775"/>
            <a:ext cx="2991000" cy="2478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Программирование на Python</a:t>
            </a:r>
            <a:endParaRPr b="1" i="0" sz="13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7" name="Google Shape;237;g29e216b2318_0_6"/>
          <p:cNvSpPr txBox="1"/>
          <p:nvPr/>
        </p:nvSpPr>
        <p:spPr>
          <a:xfrm>
            <a:off x="3630700" y="2865350"/>
            <a:ext cx="5060400" cy="3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Умею самостоятельно написать, структурировать и отладить программу в 100-150 строк кода, подключить библиотеки 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38" name="Google Shape;238;g29e216b2318_0_6"/>
          <p:cNvSpPr/>
          <p:nvPr/>
        </p:nvSpPr>
        <p:spPr>
          <a:xfrm>
            <a:off x="3574275" y="3480975"/>
            <a:ext cx="2991000" cy="247800"/>
          </a:xfrm>
          <a:prstGeom prst="roundRect">
            <a:avLst>
              <a:gd fmla="val 16667" name="adj"/>
            </a:avLst>
          </a:prstGeom>
          <a:solidFill>
            <a:srgbClr val="EEEEEE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Инструменты разработчика</a:t>
            </a:r>
            <a:endParaRPr b="1" i="0" sz="13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39" name="Google Shape;239;g29e216b2318_0_6"/>
          <p:cNvSpPr txBox="1"/>
          <p:nvPr/>
        </p:nvSpPr>
        <p:spPr>
          <a:xfrm>
            <a:off x="3630700" y="3703550"/>
            <a:ext cx="5060400" cy="3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Умею запускать программы в командной строке Linux, настраивать права доступа к файлам и папкам</a:t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40" name="Google Shape;240;g29e216b2318_0_6"/>
          <p:cNvSpPr txBox="1"/>
          <p:nvPr/>
        </p:nvSpPr>
        <p:spPr>
          <a:xfrm>
            <a:off x="3630700" y="4236950"/>
            <a:ext cx="5060400" cy="374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Умею загружать репозиторий на GitHub, создавать пулл-реквесты и объединять ветки</a:t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" name="Google Shape;245;p10"/>
          <p:cNvPicPr preferRelativeResize="0"/>
          <p:nvPr/>
        </p:nvPicPr>
        <p:blipFill rotWithShape="1">
          <a:blip r:embed="rId3">
            <a:alphaModFix/>
          </a:blip>
          <a:srcRect b="4398" l="0" r="0" t="6711"/>
          <a:stretch/>
        </p:blipFill>
        <p:spPr>
          <a:xfrm>
            <a:off x="0" y="-29125"/>
            <a:ext cx="9144000" cy="5172626"/>
          </a:xfrm>
          <a:prstGeom prst="rect">
            <a:avLst/>
          </a:prstGeom>
          <a:noFill/>
          <a:ln>
            <a:noFill/>
          </a:ln>
        </p:spPr>
      </p:pic>
      <p:sp>
        <p:nvSpPr>
          <p:cNvPr id="246" name="Google Shape;246;p10"/>
          <p:cNvSpPr/>
          <p:nvPr/>
        </p:nvSpPr>
        <p:spPr>
          <a:xfrm>
            <a:off x="887850" y="2369300"/>
            <a:ext cx="1569900" cy="2148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47" name="Google Shape;247;p10"/>
          <p:cNvPicPr preferRelativeResize="0"/>
          <p:nvPr/>
        </p:nvPicPr>
        <p:blipFill rotWithShape="1">
          <a:blip r:embed="rId4">
            <a:alphaModFix amt="70000"/>
          </a:blip>
          <a:srcRect b="0" l="0" r="0" t="0"/>
          <a:stretch/>
        </p:blipFill>
        <p:spPr>
          <a:xfrm>
            <a:off x="0" y="-29125"/>
            <a:ext cx="9144000" cy="5172625"/>
          </a:xfrm>
          <a:prstGeom prst="rect">
            <a:avLst/>
          </a:prstGeom>
          <a:noFill/>
          <a:ln>
            <a:noFill/>
          </a:ln>
        </p:spPr>
      </p:pic>
      <p:sp>
        <p:nvSpPr>
          <p:cNvPr id="248" name="Google Shape;248;p10"/>
          <p:cNvSpPr txBox="1"/>
          <p:nvPr>
            <p:ph type="title"/>
          </p:nvPr>
        </p:nvSpPr>
        <p:spPr>
          <a:xfrm>
            <a:off x="692700" y="216425"/>
            <a:ext cx="7853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solidFill>
                  <a:schemeClr val="lt1"/>
                </a:solidFill>
                <a:latin typeface="Oswald Medium"/>
                <a:ea typeface="Oswald Medium"/>
                <a:cs typeface="Oswald Medium"/>
                <a:sym typeface="Oswald Medium"/>
              </a:rPr>
              <a:t>Программа ступени “От Новичка до Джуна”</a:t>
            </a:r>
            <a:endParaRPr sz="3400">
              <a:solidFill>
                <a:schemeClr val="lt1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249" name="Google Shape;249;p10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0" name="Google Shape;250;p10"/>
          <p:cNvSpPr txBox="1"/>
          <p:nvPr/>
        </p:nvSpPr>
        <p:spPr>
          <a:xfrm>
            <a:off x="4019775" y="2245375"/>
            <a:ext cx="3429000" cy="15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51" name="Google Shape;251;p10"/>
          <p:cNvSpPr txBox="1"/>
          <p:nvPr/>
        </p:nvSpPr>
        <p:spPr>
          <a:xfrm>
            <a:off x="2563900" y="1064688"/>
            <a:ext cx="412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И весь путь будет пройден при поддержке: 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52" name="Google Shape;252;p10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3491649" y="2598113"/>
            <a:ext cx="936123" cy="1090083"/>
          </a:xfrm>
          <a:prstGeom prst="rect">
            <a:avLst/>
          </a:prstGeom>
          <a:noFill/>
          <a:ln>
            <a:noFill/>
          </a:ln>
        </p:spPr>
      </p:pic>
      <p:sp>
        <p:nvSpPr>
          <p:cNvPr id="253" name="Google Shape;253;p10"/>
          <p:cNvSpPr txBox="1"/>
          <p:nvPr/>
        </p:nvSpPr>
        <p:spPr>
          <a:xfrm>
            <a:off x="2664700" y="1417213"/>
            <a:ext cx="39249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Индивидуального Ментора и Код-ревьюера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54" name="Google Shape;254;p10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4444526" y="2425125"/>
            <a:ext cx="1345297" cy="1345275"/>
          </a:xfrm>
          <a:prstGeom prst="rect">
            <a:avLst/>
          </a:prstGeom>
          <a:noFill/>
          <a:ln>
            <a:noFill/>
          </a:ln>
        </p:spPr>
      </p:pic>
      <p:sp>
        <p:nvSpPr>
          <p:cNvPr id="255" name="Google Shape;255;p10"/>
          <p:cNvSpPr/>
          <p:nvPr/>
        </p:nvSpPr>
        <p:spPr>
          <a:xfrm>
            <a:off x="713800" y="2714550"/>
            <a:ext cx="2261400" cy="1978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Действующий middle-программист, который всегда на связи и готов помочь и </a:t>
            </a:r>
            <a:r>
              <a:rPr b="1" i="0" lang="ru" sz="1300" u="none" cap="none" strike="noStrike">
                <a:solidFill>
                  <a:srgbClr val="000000"/>
                </a:solidFill>
                <a:latin typeface="Montserrat"/>
                <a:ea typeface="Montserrat"/>
                <a:cs typeface="Montserrat"/>
                <a:sym typeface="Montserrat"/>
              </a:rPr>
              <a:t>направить </a:t>
            </a:r>
            <a:endParaRPr b="1" i="0" sz="1300" u="none" cap="none" strike="noStrike">
              <a:solidFill>
                <a:srgbClr val="000000"/>
              </a:solidFill>
              <a:latin typeface="Montserrat"/>
              <a:ea typeface="Montserrat"/>
              <a:cs typeface="Montserrat"/>
              <a:sym typeface="Montserrat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 решению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56" name="Google Shape;256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>
            <a:off x="1299451" y="1591325"/>
            <a:ext cx="1090097" cy="1090075"/>
          </a:xfrm>
          <a:prstGeom prst="rect">
            <a:avLst/>
          </a:prstGeom>
          <a:noFill/>
          <a:ln>
            <a:noFill/>
          </a:ln>
        </p:spPr>
      </p:pic>
      <p:sp>
        <p:nvSpPr>
          <p:cNvPr id="257" name="Google Shape;257;p10"/>
          <p:cNvSpPr/>
          <p:nvPr/>
        </p:nvSpPr>
        <p:spPr>
          <a:xfrm>
            <a:off x="6047800" y="2714550"/>
            <a:ext cx="2261400" cy="19785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Проверяет Ваш код и отправляет 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на “Работу над ошибками”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pic>
        <p:nvPicPr>
          <p:cNvPr id="258" name="Google Shape;258;p10"/>
          <p:cNvPicPr preferRelativeResize="0"/>
          <p:nvPr/>
        </p:nvPicPr>
        <p:blipFill rotWithShape="1">
          <a:blip r:embed="rId7">
            <a:alphaModFix/>
          </a:blip>
          <a:srcRect b="0" l="0" r="0" t="0"/>
          <a:stretch/>
        </p:blipFill>
        <p:spPr>
          <a:xfrm flipH="1">
            <a:off x="6695425" y="1575425"/>
            <a:ext cx="1090100" cy="1090100"/>
          </a:xfrm>
          <a:prstGeom prst="rect">
            <a:avLst/>
          </a:prstGeom>
          <a:noFill/>
          <a:ln>
            <a:noFill/>
          </a:ln>
        </p:spPr>
      </p:pic>
      <p:sp>
        <p:nvSpPr>
          <p:cNvPr id="259" name="Google Shape;259;p10"/>
          <p:cNvSpPr txBox="1"/>
          <p:nvPr/>
        </p:nvSpPr>
        <p:spPr>
          <a:xfrm>
            <a:off x="1313625" y="2445725"/>
            <a:ext cx="11742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ru" sz="2400" u="none" cap="none" strike="noStrike">
                <a:solidFill>
                  <a:schemeClr val="lt1"/>
                </a:solidFill>
                <a:highlight>
                  <a:srgbClr val="00A3FD"/>
                </a:highlight>
                <a:latin typeface="Oswald SemiBold"/>
                <a:ea typeface="Oswald SemiBold"/>
                <a:cs typeface="Oswald SemiBold"/>
                <a:sym typeface="Oswald SemiBold"/>
              </a:rPr>
              <a:t>Ментор</a:t>
            </a:r>
            <a:endParaRPr b="0" i="0" sz="2400" u="none" cap="none" strike="noStrike">
              <a:solidFill>
                <a:schemeClr val="lt1"/>
              </a:solidFill>
              <a:highlight>
                <a:srgbClr val="00A3FD"/>
              </a:highlight>
              <a:latin typeface="Oswald SemiBold"/>
              <a:ea typeface="Oswald SemiBold"/>
              <a:cs typeface="Oswald SemiBold"/>
              <a:sym typeface="Oswald SemiBold"/>
            </a:endParaRPr>
          </a:p>
        </p:txBody>
      </p:sp>
      <p:sp>
        <p:nvSpPr>
          <p:cNvPr id="260" name="Google Shape;260;p10"/>
          <p:cNvSpPr txBox="1"/>
          <p:nvPr/>
        </p:nvSpPr>
        <p:spPr>
          <a:xfrm>
            <a:off x="6273275" y="2447850"/>
            <a:ext cx="19344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400"/>
              <a:buFont typeface="Arial"/>
              <a:buNone/>
            </a:pPr>
            <a:r>
              <a:rPr b="0" i="0" lang="ru" sz="2400" u="none" cap="none" strike="noStrike">
                <a:solidFill>
                  <a:schemeClr val="lt1"/>
                </a:solidFill>
                <a:highlight>
                  <a:srgbClr val="00A3FD"/>
                </a:highlight>
                <a:latin typeface="Oswald SemiBold"/>
                <a:ea typeface="Oswald SemiBold"/>
                <a:cs typeface="Oswald SemiBold"/>
                <a:sym typeface="Oswald SemiBold"/>
              </a:rPr>
              <a:t>Код-ревьюер</a:t>
            </a:r>
            <a:endParaRPr b="0" i="0" sz="2400" u="none" cap="none" strike="noStrike">
              <a:solidFill>
                <a:schemeClr val="lt1"/>
              </a:solidFill>
              <a:highlight>
                <a:srgbClr val="00A3FD"/>
              </a:highlight>
              <a:latin typeface="Oswald SemiBold"/>
              <a:ea typeface="Oswald SemiBold"/>
              <a:cs typeface="Oswald SemiBold"/>
              <a:sym typeface="Oswald SemiBold"/>
            </a:endParaRPr>
          </a:p>
        </p:txBody>
      </p:sp>
      <p:sp>
        <p:nvSpPr>
          <p:cNvPr id="261" name="Google Shape;261;p10"/>
          <p:cNvSpPr txBox="1"/>
          <p:nvPr/>
        </p:nvSpPr>
        <p:spPr>
          <a:xfrm>
            <a:off x="3524025" y="3815275"/>
            <a:ext cx="2179200" cy="320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62" name="Google Shape;262;p10"/>
          <p:cNvSpPr txBox="1"/>
          <p:nvPr/>
        </p:nvSpPr>
        <p:spPr>
          <a:xfrm>
            <a:off x="3121900" y="3703225"/>
            <a:ext cx="27918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Это Вы осваиваете 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НОВУЮ ПРОФЕССИЮ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, обучаясь 2 часа в день</a:t>
            </a:r>
            <a:endParaRPr b="0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1" lang="ru" sz="10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(15 часов в неделю)</a:t>
            </a:r>
            <a:endParaRPr b="0" i="1" sz="10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2" name="Shape 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3" name="Google Shape;63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-2701025"/>
            <a:ext cx="9144000" cy="4415526"/>
          </a:xfrm>
          <a:prstGeom prst="rect">
            <a:avLst/>
          </a:prstGeom>
          <a:noFill/>
          <a:ln>
            <a:noFill/>
          </a:ln>
        </p:spPr>
      </p:pic>
      <p:pic>
        <p:nvPicPr>
          <p:cNvPr id="64" name="Google Shape;64;p2"/>
          <p:cNvPicPr preferRelativeResize="0"/>
          <p:nvPr/>
        </p:nvPicPr>
        <p:blipFill rotWithShape="1">
          <a:blip r:embed="rId4">
            <a:alphaModFix amt="50000"/>
          </a:blip>
          <a:srcRect b="8738" l="-1970" r="1970" t="-8740"/>
          <a:stretch/>
        </p:blipFill>
        <p:spPr>
          <a:xfrm>
            <a:off x="-214100" y="-2645250"/>
            <a:ext cx="9358100" cy="7788750"/>
          </a:xfrm>
          <a:prstGeom prst="rect">
            <a:avLst/>
          </a:prstGeom>
          <a:noFill/>
          <a:ln>
            <a:noFill/>
          </a:ln>
        </p:spPr>
      </p:pic>
      <p:sp>
        <p:nvSpPr>
          <p:cNvPr id="65" name="Google Shape;65;p2"/>
          <p:cNvSpPr txBox="1"/>
          <p:nvPr>
            <p:ph idx="1" type="body"/>
          </p:nvPr>
        </p:nvSpPr>
        <p:spPr>
          <a:xfrm>
            <a:off x="1428150" y="1813900"/>
            <a:ext cx="61353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ru" sz="1400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Ступень “С Нуля до Новичка”</a:t>
            </a:r>
            <a:endParaRPr sz="1400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66" name="Google Shape;66;p2"/>
          <p:cNvSpPr txBox="1"/>
          <p:nvPr>
            <p:ph idx="4294967295" type="ctrTitle"/>
          </p:nvPr>
        </p:nvSpPr>
        <p:spPr>
          <a:xfrm>
            <a:off x="311700" y="85425"/>
            <a:ext cx="8520600" cy="1295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None/>
            </a:pPr>
            <a:r>
              <a:rPr b="0" i="0" lang="ru" sz="4800" u="none" cap="none" strike="noStrike">
                <a:solidFill>
                  <a:schemeClr val="dk1"/>
                </a:solidFill>
                <a:latin typeface="Oswald SemiBold"/>
                <a:ea typeface="Oswald SemiBold"/>
                <a:cs typeface="Oswald SemiBold"/>
                <a:sym typeface="Oswald SemiBold"/>
              </a:rPr>
              <a:t>Курс “Профессия Middle Python/Django разработчик”</a:t>
            </a:r>
            <a:endParaRPr b="0" i="0" sz="4800" u="none" cap="none" strike="noStrike">
              <a:solidFill>
                <a:schemeClr val="dk1"/>
              </a:solidFill>
              <a:latin typeface="Oswald SemiBold"/>
              <a:ea typeface="Oswald SemiBold"/>
              <a:cs typeface="Oswald SemiBold"/>
              <a:sym typeface="Oswald SemiBold"/>
            </a:endParaRPr>
          </a:p>
        </p:txBody>
      </p:sp>
      <p:sp>
        <p:nvSpPr>
          <p:cNvPr id="67" name="Google Shape;67;p2"/>
          <p:cNvSpPr/>
          <p:nvPr/>
        </p:nvSpPr>
        <p:spPr>
          <a:xfrm>
            <a:off x="2286075" y="23944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71438" rotWithShape="0" algn="bl" dir="4559999" dist="19050">
              <a:schemeClr val="dk1">
                <a:alpha val="47450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A3FD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" name="Google Shape;68;p2"/>
          <p:cNvSpPr/>
          <p:nvPr/>
        </p:nvSpPr>
        <p:spPr>
          <a:xfrm>
            <a:off x="2786505" y="23944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chemeClr val="dk1">
                <a:alpha val="49411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9" name="Google Shape;69;p2"/>
          <p:cNvSpPr/>
          <p:nvPr/>
        </p:nvSpPr>
        <p:spPr>
          <a:xfrm>
            <a:off x="3286935" y="23944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chemeClr val="dk1">
                <a:alpha val="49411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0" name="Google Shape;70;p2"/>
          <p:cNvSpPr/>
          <p:nvPr/>
        </p:nvSpPr>
        <p:spPr>
          <a:xfrm>
            <a:off x="3787365" y="23944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chemeClr val="dk1">
                <a:alpha val="49411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1" name="Google Shape;71;p2"/>
          <p:cNvSpPr/>
          <p:nvPr/>
        </p:nvSpPr>
        <p:spPr>
          <a:xfrm>
            <a:off x="4287795" y="23944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chemeClr val="dk1">
                <a:alpha val="49411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2" name="Google Shape;72;p2"/>
          <p:cNvSpPr/>
          <p:nvPr/>
        </p:nvSpPr>
        <p:spPr>
          <a:xfrm>
            <a:off x="4788225" y="23944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chemeClr val="dk1">
                <a:alpha val="49411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3" name="Google Shape;73;p2"/>
          <p:cNvSpPr/>
          <p:nvPr/>
        </p:nvSpPr>
        <p:spPr>
          <a:xfrm>
            <a:off x="5288655" y="23944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chemeClr val="dk1">
                <a:alpha val="49411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4" name="Google Shape;74;p2"/>
          <p:cNvSpPr/>
          <p:nvPr/>
        </p:nvSpPr>
        <p:spPr>
          <a:xfrm>
            <a:off x="5789085" y="23944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chemeClr val="dk1">
                <a:alpha val="49411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5" name="Google Shape;75;p2"/>
          <p:cNvSpPr/>
          <p:nvPr/>
        </p:nvSpPr>
        <p:spPr>
          <a:xfrm>
            <a:off x="6289515" y="24706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chemeClr val="dk1">
                <a:alpha val="49411"/>
              </a:scheme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6" name="Google Shape;76;p2"/>
          <p:cNvSpPr/>
          <p:nvPr/>
        </p:nvSpPr>
        <p:spPr>
          <a:xfrm>
            <a:off x="2286075" y="3468713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7" name="Google Shape;77;p2"/>
          <p:cNvSpPr/>
          <p:nvPr/>
        </p:nvSpPr>
        <p:spPr>
          <a:xfrm>
            <a:off x="2786505" y="3392513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8" name="Google Shape;78;p2"/>
          <p:cNvSpPr/>
          <p:nvPr/>
        </p:nvSpPr>
        <p:spPr>
          <a:xfrm>
            <a:off x="3286935" y="3392513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79" name="Google Shape;79;p2"/>
          <p:cNvSpPr/>
          <p:nvPr/>
        </p:nvSpPr>
        <p:spPr>
          <a:xfrm>
            <a:off x="3787365" y="3392513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" name="Google Shape;80;p2"/>
          <p:cNvSpPr/>
          <p:nvPr/>
        </p:nvSpPr>
        <p:spPr>
          <a:xfrm>
            <a:off x="4287795" y="3392513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" name="Google Shape;81;p2"/>
          <p:cNvSpPr/>
          <p:nvPr/>
        </p:nvSpPr>
        <p:spPr>
          <a:xfrm>
            <a:off x="4788225" y="3392513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" name="Google Shape;82;p2"/>
          <p:cNvSpPr/>
          <p:nvPr/>
        </p:nvSpPr>
        <p:spPr>
          <a:xfrm>
            <a:off x="5288655" y="3392513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" name="Google Shape;83;p2"/>
          <p:cNvSpPr/>
          <p:nvPr/>
        </p:nvSpPr>
        <p:spPr>
          <a:xfrm>
            <a:off x="5789085" y="3392513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" name="Google Shape;84;p2"/>
          <p:cNvSpPr/>
          <p:nvPr/>
        </p:nvSpPr>
        <p:spPr>
          <a:xfrm>
            <a:off x="6289515" y="3316313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" name="Google Shape;85;p2"/>
          <p:cNvSpPr/>
          <p:nvPr/>
        </p:nvSpPr>
        <p:spPr>
          <a:xfrm>
            <a:off x="2286075" y="42868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" name="Google Shape;86;p2"/>
          <p:cNvSpPr/>
          <p:nvPr/>
        </p:nvSpPr>
        <p:spPr>
          <a:xfrm>
            <a:off x="2786505" y="43630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" name="Google Shape;87;p2"/>
          <p:cNvSpPr/>
          <p:nvPr/>
        </p:nvSpPr>
        <p:spPr>
          <a:xfrm>
            <a:off x="3286935" y="43630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" name="Google Shape;88;p2"/>
          <p:cNvSpPr/>
          <p:nvPr/>
        </p:nvSpPr>
        <p:spPr>
          <a:xfrm>
            <a:off x="3787365" y="43630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" name="Google Shape;89;p2"/>
          <p:cNvSpPr/>
          <p:nvPr/>
        </p:nvSpPr>
        <p:spPr>
          <a:xfrm>
            <a:off x="4287795" y="43630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" name="Google Shape;90;p2"/>
          <p:cNvSpPr/>
          <p:nvPr/>
        </p:nvSpPr>
        <p:spPr>
          <a:xfrm>
            <a:off x="4788225" y="43630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" name="Google Shape;91;p2"/>
          <p:cNvSpPr/>
          <p:nvPr/>
        </p:nvSpPr>
        <p:spPr>
          <a:xfrm>
            <a:off x="5288655" y="43630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" name="Google Shape;92;p2"/>
          <p:cNvSpPr/>
          <p:nvPr/>
        </p:nvSpPr>
        <p:spPr>
          <a:xfrm>
            <a:off x="5789085" y="43630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3" name="Google Shape;93;p2"/>
          <p:cNvSpPr/>
          <p:nvPr/>
        </p:nvSpPr>
        <p:spPr>
          <a:xfrm>
            <a:off x="6289515" y="4363000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4" name="Google Shape;94;p2"/>
          <p:cNvSpPr/>
          <p:nvPr/>
        </p:nvSpPr>
        <p:spPr>
          <a:xfrm>
            <a:off x="6643815" y="2893450"/>
            <a:ext cx="354300" cy="354300"/>
          </a:xfrm>
          <a:prstGeom prst="ellipse">
            <a:avLst/>
          </a:prstGeom>
          <a:solidFill>
            <a:srgbClr val="00A3FD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5" name="Google Shape;95;p2"/>
          <p:cNvSpPr/>
          <p:nvPr/>
        </p:nvSpPr>
        <p:spPr>
          <a:xfrm>
            <a:off x="1931765" y="3900575"/>
            <a:ext cx="354300" cy="354300"/>
          </a:xfrm>
          <a:prstGeom prst="ellipse">
            <a:avLst/>
          </a:prstGeom>
          <a:solidFill>
            <a:schemeClr val="lt2"/>
          </a:solidFill>
          <a:ln>
            <a:noFill/>
          </a:ln>
          <a:effectLst>
            <a:outerShdw blurRad="57150" rotWithShape="0" algn="bl" dir="5400000" dist="19050">
              <a:srgbClr val="000000">
                <a:alpha val="49411"/>
              </a:srgbClr>
            </a:outerShdw>
          </a:effectLst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96" name="Google Shape;96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215274" y="2127899"/>
            <a:ext cx="753803" cy="914400"/>
          </a:xfrm>
          <a:prstGeom prst="rect">
            <a:avLst/>
          </a:prstGeom>
          <a:noFill/>
          <a:ln>
            <a:noFill/>
          </a:ln>
        </p:spPr>
      </p:pic>
      <p:sp>
        <p:nvSpPr>
          <p:cNvPr id="97" name="Google Shape;97;p2"/>
          <p:cNvSpPr txBox="1"/>
          <p:nvPr>
            <p:ph idx="1" type="body"/>
          </p:nvPr>
        </p:nvSpPr>
        <p:spPr>
          <a:xfrm>
            <a:off x="2238050" y="2818463"/>
            <a:ext cx="4606200" cy="50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ru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Ступень “От Новичка до Джуна”</a:t>
            </a:r>
            <a:endParaRPr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98" name="Google Shape;98;p2"/>
          <p:cNvSpPr txBox="1"/>
          <p:nvPr>
            <p:ph idx="1" type="body"/>
          </p:nvPr>
        </p:nvSpPr>
        <p:spPr>
          <a:xfrm>
            <a:off x="2467250" y="3808763"/>
            <a:ext cx="4147800" cy="492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/>
          <a:p>
            <a:pPr indent="0" lvl="0" marL="0" rtl="0" algn="ctr">
              <a:lnSpc>
                <a:spcPct val="115000"/>
              </a:lnSpc>
              <a:spcBef>
                <a:spcPts val="0"/>
              </a:spcBef>
              <a:spcAft>
                <a:spcPts val="1200"/>
              </a:spcAft>
              <a:buSzPts val="1800"/>
              <a:buNone/>
            </a:pPr>
            <a:r>
              <a:rPr lang="ru" sz="1400">
                <a:solidFill>
                  <a:schemeClr val="lt1"/>
                </a:solidFill>
                <a:latin typeface="Montserrat ExtraLight"/>
                <a:ea typeface="Montserrat ExtraLight"/>
                <a:cs typeface="Montserrat ExtraLight"/>
                <a:sym typeface="Montserrat ExtraLight"/>
              </a:rPr>
              <a:t>Ступень “От Джуна до Мидла”</a:t>
            </a:r>
            <a:endParaRPr sz="1400">
              <a:solidFill>
                <a:schemeClr val="lt1"/>
              </a:solidFill>
              <a:latin typeface="Montserrat ExtraLight"/>
              <a:ea typeface="Montserrat ExtraLight"/>
              <a:cs typeface="Montserrat ExtraLight"/>
              <a:sym typeface="Montserrat ExtraLight"/>
            </a:endParaRPr>
          </a:p>
        </p:txBody>
      </p:sp>
      <p:sp>
        <p:nvSpPr>
          <p:cNvPr id="99" name="Google Shape;99;p2"/>
          <p:cNvSpPr txBox="1"/>
          <p:nvPr/>
        </p:nvSpPr>
        <p:spPr>
          <a:xfrm>
            <a:off x="7077050" y="2966100"/>
            <a:ext cx="10065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100"/>
              <a:buFont typeface="Arial"/>
              <a:buNone/>
            </a:pPr>
            <a:r>
              <a:rPr b="1" i="0" lang="ru" sz="1100" u="none" cap="none" strike="noStrike">
                <a:solidFill>
                  <a:schemeClr val="lt1"/>
                </a:solidFill>
                <a:latin typeface="Oswald"/>
                <a:ea typeface="Oswald"/>
                <a:cs typeface="Oswald"/>
                <a:sym typeface="Oswald"/>
              </a:rPr>
              <a:t>Вы здесь</a:t>
            </a:r>
            <a:endParaRPr b="1" i="0" sz="1100" u="none" cap="none" strike="noStrike">
              <a:solidFill>
                <a:schemeClr val="lt1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00" name="Google Shape;100;p2"/>
          <p:cNvSpPr txBox="1"/>
          <p:nvPr/>
        </p:nvSpPr>
        <p:spPr>
          <a:xfrm>
            <a:off x="3511699" y="2100900"/>
            <a:ext cx="1820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" sz="1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4 месяцев </a:t>
            </a:r>
            <a:endParaRPr b="0" i="0" sz="1000" u="none" cap="none" strike="noStrike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sp>
        <p:nvSpPr>
          <p:cNvPr id="101" name="Google Shape;101;p2"/>
          <p:cNvSpPr txBox="1"/>
          <p:nvPr/>
        </p:nvSpPr>
        <p:spPr>
          <a:xfrm>
            <a:off x="3740300" y="3091500"/>
            <a:ext cx="17439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" sz="1000" u="none" cap="none" strike="noStrike">
                <a:solidFill>
                  <a:schemeClr val="lt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5 месяцев (22 недели)</a:t>
            </a:r>
            <a:endParaRPr b="0" i="0" sz="1000" u="none" cap="none" strike="noStrike">
              <a:solidFill>
                <a:schemeClr val="lt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02" name="Google Shape;102;p2"/>
          <p:cNvSpPr txBox="1"/>
          <p:nvPr/>
        </p:nvSpPr>
        <p:spPr>
          <a:xfrm>
            <a:off x="4121288" y="4082088"/>
            <a:ext cx="11445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rPr b="0" i="0" lang="ru" sz="1000" u="none" cap="none" strike="noStrike">
                <a:solidFill>
                  <a:schemeClr val="lt1"/>
                </a:solidFill>
                <a:latin typeface="Montserrat Light"/>
                <a:ea typeface="Montserrat Light"/>
                <a:cs typeface="Montserrat Light"/>
                <a:sym typeface="Montserrat Light"/>
              </a:rPr>
              <a:t>10 месяцев</a:t>
            </a:r>
            <a:endParaRPr b="0" i="0" sz="1000" u="none" cap="none" strike="noStrike">
              <a:solidFill>
                <a:schemeClr val="lt1"/>
              </a:solidFill>
              <a:latin typeface="Montserrat Light"/>
              <a:ea typeface="Montserrat Light"/>
              <a:cs typeface="Montserrat Light"/>
              <a:sym typeface="Montserrat Light"/>
            </a:endParaRPr>
          </a:p>
        </p:txBody>
      </p:sp>
      <p:pic>
        <p:nvPicPr>
          <p:cNvPr id="103" name="Google Shape;103;p2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 rot="749644">
            <a:off x="6445250" y="4088225"/>
            <a:ext cx="504300" cy="5043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3"/>
          <p:cNvSpPr txBox="1"/>
          <p:nvPr>
            <p:ph type="title"/>
          </p:nvPr>
        </p:nvSpPr>
        <p:spPr>
          <a:xfrm>
            <a:off x="692700" y="216425"/>
            <a:ext cx="7853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latin typeface="Oswald Medium"/>
                <a:ea typeface="Oswald Medium"/>
                <a:cs typeface="Oswald Medium"/>
                <a:sym typeface="Oswald Medium"/>
              </a:rPr>
              <a:t>Программа ступени “От Новичка до Джуна”</a:t>
            </a:r>
            <a:endParaRPr sz="3400"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09" name="Google Shape;109;p3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10" name="Google Shape;110;p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02248" y="1528360"/>
            <a:ext cx="2244875" cy="2723175"/>
          </a:xfrm>
          <a:prstGeom prst="rect">
            <a:avLst/>
          </a:prstGeom>
          <a:noFill/>
          <a:ln>
            <a:noFill/>
          </a:ln>
        </p:spPr>
      </p:pic>
      <p:sp>
        <p:nvSpPr>
          <p:cNvPr id="111" name="Google Shape;111;p3"/>
          <p:cNvSpPr txBox="1"/>
          <p:nvPr/>
        </p:nvSpPr>
        <p:spPr>
          <a:xfrm>
            <a:off x="4019775" y="2245375"/>
            <a:ext cx="3429000" cy="15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" name="Google Shape;112;p3"/>
          <p:cNvSpPr/>
          <p:nvPr/>
        </p:nvSpPr>
        <p:spPr>
          <a:xfrm>
            <a:off x="3534350" y="2183400"/>
            <a:ext cx="22449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Библиотека Requests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3" name="Google Shape;113;p3"/>
          <p:cNvSpPr/>
          <p:nvPr/>
        </p:nvSpPr>
        <p:spPr>
          <a:xfrm>
            <a:off x="5836425" y="2183400"/>
            <a:ext cx="15723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Протокол HTTP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4" name="Google Shape;114;p3"/>
          <p:cNvSpPr/>
          <p:nvPr/>
        </p:nvSpPr>
        <p:spPr>
          <a:xfrm>
            <a:off x="3534350" y="2952750"/>
            <a:ext cx="11466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Схема URL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5" name="Google Shape;115;p3"/>
          <p:cNvSpPr/>
          <p:nvPr/>
        </p:nvSpPr>
        <p:spPr>
          <a:xfrm>
            <a:off x="3534350" y="2571750"/>
            <a:ext cx="23376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Авторизация и токены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6" name="Google Shape;116;p3"/>
          <p:cNvSpPr/>
          <p:nvPr/>
        </p:nvSpPr>
        <p:spPr>
          <a:xfrm>
            <a:off x="5972750" y="2571750"/>
            <a:ext cx="2244900" cy="2553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Библиотека Argparse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7" name="Google Shape;117;p3"/>
          <p:cNvSpPr/>
          <p:nvPr/>
        </p:nvSpPr>
        <p:spPr>
          <a:xfrm>
            <a:off x="7462150" y="2183400"/>
            <a:ext cx="10251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JSON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8" name="Google Shape;118;p3"/>
          <p:cNvSpPr txBox="1"/>
          <p:nvPr/>
        </p:nvSpPr>
        <p:spPr>
          <a:xfrm>
            <a:off x="3464550" y="3779650"/>
            <a:ext cx="52266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Результат: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0" i="0" lang="ru" sz="1200" u="none" cap="none" strike="noStrike">
                <a:solidFill>
                  <a:srgbClr val="343738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получение, обработка и публикация данных </a:t>
            </a:r>
            <a:endParaRPr b="0" i="0" sz="1200" u="none" cap="none" strike="noStrike">
              <a:solidFill>
                <a:srgbClr val="343738"/>
              </a:solidFill>
              <a:highlight>
                <a:srgbClr val="FFFFFF"/>
              </a:highlight>
              <a:latin typeface="Montserrat Medium"/>
              <a:ea typeface="Montserrat Medium"/>
              <a:cs typeface="Montserrat Medium"/>
              <a:sym typeface="Montserrat Medium"/>
            </a:endParaRPr>
          </a:p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r>
              <a:rPr b="0" i="0" lang="ru" sz="1200" u="none" cap="none" strike="noStrike">
                <a:solidFill>
                  <a:srgbClr val="343738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в интернете, полученных через API Vkontakte, NASA, </a:t>
            </a:r>
            <a:r>
              <a:rPr lang="ru" sz="1200">
                <a:solidFill>
                  <a:srgbClr val="343738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HH</a:t>
            </a:r>
            <a:r>
              <a:rPr b="0" i="0" lang="ru" sz="1200" u="none" cap="none" strike="noStrike">
                <a:solidFill>
                  <a:srgbClr val="343738"/>
                </a:solidFill>
                <a:highlight>
                  <a:srgbClr val="FFFFFF"/>
                </a:highlight>
                <a:latin typeface="Montserrat Medium"/>
                <a:ea typeface="Montserrat Medium"/>
                <a:cs typeface="Montserrat Medium"/>
                <a:sym typeface="Montserrat Medium"/>
              </a:rPr>
              <a:t>, Telegram и SpaceX.</a:t>
            </a:r>
            <a:r>
              <a:rPr b="0" i="0" lang="ru" sz="1200" u="none" cap="none" strike="noStrike">
                <a:solidFill>
                  <a:srgbClr val="343738"/>
                </a:solidFill>
                <a:highlight>
                  <a:srgbClr val="FFFFFF"/>
                </a:highlight>
                <a:latin typeface="Arial"/>
                <a:ea typeface="Arial"/>
                <a:cs typeface="Arial"/>
                <a:sym typeface="Arial"/>
              </a:rPr>
              <a:t> 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19" name="Google Shape;119;p3"/>
          <p:cNvSpPr txBox="1"/>
          <p:nvPr/>
        </p:nvSpPr>
        <p:spPr>
          <a:xfrm>
            <a:off x="3783100" y="1064688"/>
            <a:ext cx="412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Модуль: </a:t>
            </a:r>
            <a:r>
              <a:rPr b="0" i="0" lang="ru" sz="18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API веб-сервисов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20" name="Google Shape;120;p3"/>
          <p:cNvSpPr txBox="1"/>
          <p:nvPr/>
        </p:nvSpPr>
        <p:spPr>
          <a:xfrm>
            <a:off x="3807700" y="1417213"/>
            <a:ext cx="39249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1" lang="ru">
                <a:latin typeface="Oswald"/>
                <a:ea typeface="Oswald"/>
                <a:cs typeface="Oswald"/>
                <a:sym typeface="Oswald"/>
              </a:rPr>
              <a:t>60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часов 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Уроков: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1" lang="ru">
                <a:latin typeface="Oswald"/>
                <a:ea typeface="Oswald"/>
                <a:cs typeface="Oswald"/>
                <a:sym typeface="Oswald"/>
              </a:rPr>
              <a:t>5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 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Заданий: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1" lang="ru">
                <a:latin typeface="Oswald"/>
                <a:ea typeface="Oswald"/>
                <a:cs typeface="Oswald"/>
                <a:sym typeface="Oswald"/>
              </a:rPr>
              <a:t>71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A3FD"/>
        </a:solidFill>
      </p:bgPr>
    </p:bg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5" name="Google Shape;125;p4"/>
          <p:cNvPicPr preferRelativeResize="0"/>
          <p:nvPr/>
        </p:nvPicPr>
        <p:blipFill rotWithShape="1">
          <a:blip r:embed="rId3">
            <a:alphaModFix/>
          </a:blip>
          <a:srcRect b="6032" l="556" r="0" t="10060"/>
          <a:stretch/>
        </p:blipFill>
        <p:spPr>
          <a:xfrm>
            <a:off x="0" y="0"/>
            <a:ext cx="913247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26" name="Google Shape;126;p4"/>
          <p:cNvPicPr preferRelativeResize="0"/>
          <p:nvPr/>
        </p:nvPicPr>
        <p:blipFill rotWithShape="1">
          <a:blip r:embed="rId4">
            <a:alphaModFix amt="60000"/>
          </a:blip>
          <a:srcRect b="0" l="0" r="0" t="0"/>
          <a:stretch/>
        </p:blipFill>
        <p:spPr>
          <a:xfrm>
            <a:off x="0" y="-123050"/>
            <a:ext cx="9144000" cy="5266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27" name="Google Shape;127;p4"/>
          <p:cNvPicPr preferRelativeResize="0"/>
          <p:nvPr/>
        </p:nvPicPr>
        <p:blipFill rotWithShape="1">
          <a:blip r:embed="rId5">
            <a:alphaModFix amt="30000"/>
          </a:blip>
          <a:srcRect b="0" l="0" r="0" t="0"/>
          <a:stretch/>
        </p:blipFill>
        <p:spPr>
          <a:xfrm>
            <a:off x="826050" y="1506412"/>
            <a:ext cx="270575" cy="405074"/>
          </a:xfrm>
          <a:prstGeom prst="rect">
            <a:avLst/>
          </a:prstGeom>
          <a:noFill/>
          <a:ln>
            <a:noFill/>
          </a:ln>
        </p:spPr>
      </p:pic>
      <p:sp>
        <p:nvSpPr>
          <p:cNvPr id="128" name="Google Shape;128;p4"/>
          <p:cNvSpPr txBox="1"/>
          <p:nvPr>
            <p:ph type="title"/>
          </p:nvPr>
        </p:nvSpPr>
        <p:spPr>
          <a:xfrm>
            <a:off x="692700" y="216425"/>
            <a:ext cx="7853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solidFill>
                  <a:schemeClr val="lt1"/>
                </a:solidFill>
                <a:latin typeface="Oswald Medium"/>
                <a:ea typeface="Oswald Medium"/>
                <a:cs typeface="Oswald Medium"/>
                <a:sym typeface="Oswald Medium"/>
              </a:rPr>
              <a:t>Программа ступени “От Новичка до Джуна”</a:t>
            </a:r>
            <a:endParaRPr sz="3400">
              <a:solidFill>
                <a:schemeClr val="lt1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29" name="Google Shape;129;p4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" name="Google Shape;130;p4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5890848" y="1546960"/>
            <a:ext cx="2244875" cy="2723175"/>
          </a:xfrm>
          <a:prstGeom prst="rect">
            <a:avLst/>
          </a:prstGeom>
          <a:noFill/>
          <a:ln>
            <a:noFill/>
          </a:ln>
        </p:spPr>
      </p:pic>
      <p:sp>
        <p:nvSpPr>
          <p:cNvPr id="131" name="Google Shape;131;p4"/>
          <p:cNvSpPr txBox="1"/>
          <p:nvPr/>
        </p:nvSpPr>
        <p:spPr>
          <a:xfrm>
            <a:off x="4019775" y="2245375"/>
            <a:ext cx="3429000" cy="15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4"/>
          <p:cNvSpPr/>
          <p:nvPr/>
        </p:nvSpPr>
        <p:spPr>
          <a:xfrm>
            <a:off x="692700" y="2171575"/>
            <a:ext cx="35193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Подключение фронтенда к бэкенду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3" name="Google Shape;133;p4"/>
          <p:cNvSpPr/>
          <p:nvPr/>
        </p:nvSpPr>
        <p:spPr>
          <a:xfrm>
            <a:off x="4271450" y="2171425"/>
            <a:ext cx="9516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Jinja2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4" name="Google Shape;134;p4"/>
          <p:cNvSpPr/>
          <p:nvPr/>
        </p:nvSpPr>
        <p:spPr>
          <a:xfrm>
            <a:off x="2962800" y="2559850"/>
            <a:ext cx="12492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HTML и CSS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5" name="Google Shape;135;p4"/>
          <p:cNvSpPr txBox="1"/>
          <p:nvPr/>
        </p:nvSpPr>
        <p:spPr>
          <a:xfrm>
            <a:off x="651375" y="3573225"/>
            <a:ext cx="5434200" cy="653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Результат: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свёрстанный блог (из заготовок кода и дизайна), каталог для винодельни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36" name="Google Shape;136;p4"/>
          <p:cNvSpPr txBox="1"/>
          <p:nvPr/>
        </p:nvSpPr>
        <p:spPr>
          <a:xfrm>
            <a:off x="1096625" y="1042025"/>
            <a:ext cx="412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Модуль: </a:t>
            </a:r>
            <a:r>
              <a:rPr b="0" i="0" lang="ru" sz="18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Вёрстка для питонистов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7" name="Google Shape;137;p4"/>
          <p:cNvSpPr txBox="1"/>
          <p:nvPr/>
        </p:nvSpPr>
        <p:spPr>
          <a:xfrm>
            <a:off x="1197425" y="1394550"/>
            <a:ext cx="39249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1" lang="ru">
                <a:latin typeface="Oswald"/>
                <a:ea typeface="Oswald"/>
                <a:cs typeface="Oswald"/>
                <a:sym typeface="Oswald"/>
              </a:rPr>
              <a:t>25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часов 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Уроков: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1" lang="ru">
                <a:latin typeface="Oswald"/>
                <a:ea typeface="Oswald"/>
                <a:cs typeface="Oswald"/>
                <a:sym typeface="Oswald"/>
              </a:rPr>
              <a:t>2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 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Заданий: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1" lang="ru">
                <a:latin typeface="Oswald"/>
                <a:ea typeface="Oswald"/>
                <a:cs typeface="Oswald"/>
                <a:sym typeface="Oswald"/>
              </a:rPr>
              <a:t>45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38" name="Google Shape;138;p4"/>
          <p:cNvSpPr/>
          <p:nvPr/>
        </p:nvSpPr>
        <p:spPr>
          <a:xfrm>
            <a:off x="692700" y="2559850"/>
            <a:ext cx="21309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Chrome Dev Tools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5"/>
          <p:cNvSpPr txBox="1"/>
          <p:nvPr>
            <p:ph type="title"/>
          </p:nvPr>
        </p:nvSpPr>
        <p:spPr>
          <a:xfrm>
            <a:off x="692700" y="216425"/>
            <a:ext cx="7853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latin typeface="Oswald Medium"/>
                <a:ea typeface="Oswald Medium"/>
                <a:cs typeface="Oswald Medium"/>
                <a:sym typeface="Oswald Medium"/>
              </a:rPr>
              <a:t>Программа ступени “От Новичка до Джуна”</a:t>
            </a:r>
            <a:endParaRPr sz="3400"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44" name="Google Shape;144;p5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5" name="Google Shape;145;p5"/>
          <p:cNvSpPr txBox="1"/>
          <p:nvPr/>
        </p:nvSpPr>
        <p:spPr>
          <a:xfrm>
            <a:off x="4019775" y="2245375"/>
            <a:ext cx="3429000" cy="15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6" name="Google Shape;146;p5"/>
          <p:cNvSpPr/>
          <p:nvPr/>
        </p:nvSpPr>
        <p:spPr>
          <a:xfrm>
            <a:off x="3534350" y="2183400"/>
            <a:ext cx="40017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CRUD-запросы: </a:t>
            </a:r>
            <a:r>
              <a:rPr b="0" i="1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create, delete, update, filter</a:t>
            </a:r>
            <a:endParaRPr b="0" i="1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7" name="Google Shape;147;p5"/>
          <p:cNvSpPr/>
          <p:nvPr/>
        </p:nvSpPr>
        <p:spPr>
          <a:xfrm>
            <a:off x="3534350" y="2571750"/>
            <a:ext cx="23541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Оптимизация запросов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8" name="Google Shape;148;p5"/>
          <p:cNvSpPr/>
          <p:nvPr/>
        </p:nvSpPr>
        <p:spPr>
          <a:xfrm>
            <a:off x="3534350" y="2960100"/>
            <a:ext cx="19254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Дата-миграции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49" name="Google Shape;149;p5"/>
          <p:cNvSpPr/>
          <p:nvPr/>
        </p:nvSpPr>
        <p:spPr>
          <a:xfrm>
            <a:off x="3545200" y="3341100"/>
            <a:ext cx="43644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Запросы с annotate, aggregate, F, Q, Subquery</a:t>
            </a:r>
            <a:endParaRPr b="0" i="0" sz="13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0" name="Google Shape;150;p5"/>
          <p:cNvSpPr txBox="1"/>
          <p:nvPr/>
        </p:nvSpPr>
        <p:spPr>
          <a:xfrm>
            <a:off x="3472150" y="3597650"/>
            <a:ext cx="47484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Результат: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создание базы данных с нуля, сайт для ловли Покемонов в Москве с подключением к базе данных, создание сложного фильтра на сайте для поиска квартир, уменьшение времени загрузки сайта с блогом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1" name="Google Shape;151;p5"/>
          <p:cNvSpPr txBox="1"/>
          <p:nvPr/>
        </p:nvSpPr>
        <p:spPr>
          <a:xfrm>
            <a:off x="3783100" y="1064688"/>
            <a:ext cx="412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Модуль: </a:t>
            </a:r>
            <a:r>
              <a:rPr b="0" i="0" lang="ru" sz="18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Знакомство с Django: ORM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52" name="Google Shape;152;p5"/>
          <p:cNvSpPr txBox="1"/>
          <p:nvPr/>
        </p:nvSpPr>
        <p:spPr>
          <a:xfrm>
            <a:off x="3807700" y="1417213"/>
            <a:ext cx="39249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100 часов 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Уроков: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6  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Заданий: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117 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53" name="Google Shape;153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4950" y="1221625"/>
            <a:ext cx="3215600" cy="3215600"/>
          </a:xfrm>
          <a:prstGeom prst="rect">
            <a:avLst/>
          </a:prstGeom>
          <a:noFill/>
          <a:ln>
            <a:noFill/>
          </a:ln>
        </p:spPr>
      </p:pic>
      <p:sp>
        <p:nvSpPr>
          <p:cNvPr id="154" name="Google Shape;154;p5"/>
          <p:cNvSpPr/>
          <p:nvPr/>
        </p:nvSpPr>
        <p:spPr>
          <a:xfrm>
            <a:off x="5960850" y="2571750"/>
            <a:ext cx="22104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Создание моделей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55" name="Google Shape;155;p5"/>
          <p:cNvSpPr/>
          <p:nvPr/>
        </p:nvSpPr>
        <p:spPr>
          <a:xfrm>
            <a:off x="5515550" y="2960100"/>
            <a:ext cx="29499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Кастомные методы queryset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A3FD"/>
        </a:solidFill>
      </p:bgPr>
    </p:bg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0" name="Google Shape;160;p6"/>
          <p:cNvPicPr preferRelativeResize="0"/>
          <p:nvPr/>
        </p:nvPicPr>
        <p:blipFill rotWithShape="1">
          <a:blip r:embed="rId3">
            <a:alphaModFix/>
          </a:blip>
          <a:srcRect b="6032" l="556" r="0" t="10060"/>
          <a:stretch/>
        </p:blipFill>
        <p:spPr>
          <a:xfrm>
            <a:off x="0" y="0"/>
            <a:ext cx="913247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1" name="Google Shape;161;p6"/>
          <p:cNvPicPr preferRelativeResize="0"/>
          <p:nvPr/>
        </p:nvPicPr>
        <p:blipFill rotWithShape="1">
          <a:blip r:embed="rId4">
            <a:alphaModFix amt="60000"/>
          </a:blip>
          <a:srcRect b="0" l="0" r="0" t="0"/>
          <a:stretch/>
        </p:blipFill>
        <p:spPr>
          <a:xfrm>
            <a:off x="0" y="-123050"/>
            <a:ext cx="9144000" cy="526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62" name="Google Shape;162;p6"/>
          <p:cNvSpPr txBox="1"/>
          <p:nvPr>
            <p:ph type="title"/>
          </p:nvPr>
        </p:nvSpPr>
        <p:spPr>
          <a:xfrm>
            <a:off x="692700" y="216425"/>
            <a:ext cx="7853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solidFill>
                  <a:schemeClr val="lt1"/>
                </a:solidFill>
                <a:latin typeface="Oswald Medium"/>
                <a:ea typeface="Oswald Medium"/>
                <a:cs typeface="Oswald Medium"/>
                <a:sym typeface="Oswald Medium"/>
              </a:rPr>
              <a:t>Программа ступени “От Новичка до Джуна”</a:t>
            </a:r>
            <a:endParaRPr sz="3400">
              <a:solidFill>
                <a:schemeClr val="lt1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63" name="Google Shape;163;p6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4" name="Google Shape;164;p6"/>
          <p:cNvSpPr txBox="1"/>
          <p:nvPr/>
        </p:nvSpPr>
        <p:spPr>
          <a:xfrm>
            <a:off x="4019775" y="2245375"/>
            <a:ext cx="3429000" cy="15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5" name="Google Shape;165;p6"/>
          <p:cNvSpPr/>
          <p:nvPr/>
        </p:nvSpPr>
        <p:spPr>
          <a:xfrm>
            <a:off x="692700" y="2183400"/>
            <a:ext cx="41265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Язык разметки документации </a:t>
            </a:r>
            <a:r>
              <a:rPr b="1" i="0" lang="ru" sz="1300" u="none" cap="none" strike="noStrike">
                <a:solidFill>
                  <a:srgbClr val="343738"/>
                </a:solidFill>
                <a:latin typeface="Montserrat"/>
                <a:ea typeface="Montserrat"/>
                <a:cs typeface="Montserrat"/>
                <a:sym typeface="Montserrat"/>
              </a:rPr>
              <a:t>Markdown</a:t>
            </a:r>
            <a:endParaRPr b="1" i="0" sz="13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66" name="Google Shape;166;p6"/>
          <p:cNvSpPr txBox="1"/>
          <p:nvPr/>
        </p:nvSpPr>
        <p:spPr>
          <a:xfrm>
            <a:off x="652750" y="3597650"/>
            <a:ext cx="47484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Результат: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Умение работать с чужим кодом, написание документации (чтобы команда тоже могла работать с Вашим кодом!)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67" name="Google Shape;167;p6"/>
          <p:cNvSpPr txBox="1"/>
          <p:nvPr/>
        </p:nvSpPr>
        <p:spPr>
          <a:xfrm>
            <a:off x="811300" y="1064688"/>
            <a:ext cx="412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Модуль: </a:t>
            </a:r>
            <a:r>
              <a:rPr b="0" i="0" lang="ru" sz="18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Чтение и документирование кода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68" name="Google Shape;168;p6"/>
          <p:cNvSpPr txBox="1"/>
          <p:nvPr/>
        </p:nvSpPr>
        <p:spPr>
          <a:xfrm>
            <a:off x="912100" y="1417213"/>
            <a:ext cx="39249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15 часов 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Уроков: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3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Заданий: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41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69" name="Google Shape;169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74750" y="1221625"/>
            <a:ext cx="3265000" cy="3265000"/>
          </a:xfrm>
          <a:prstGeom prst="rect">
            <a:avLst/>
          </a:prstGeom>
          <a:noFill/>
          <a:ln>
            <a:noFill/>
          </a:ln>
        </p:spPr>
      </p:pic>
      <p:sp>
        <p:nvSpPr>
          <p:cNvPr id="170" name="Google Shape;170;p6"/>
          <p:cNvSpPr/>
          <p:nvPr/>
        </p:nvSpPr>
        <p:spPr>
          <a:xfrm>
            <a:off x="692700" y="2507450"/>
            <a:ext cx="22620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Создание репозитория</a:t>
            </a:r>
            <a:endParaRPr b="0" i="1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71" name="Google Shape;171;p6"/>
          <p:cNvSpPr/>
          <p:nvPr/>
        </p:nvSpPr>
        <p:spPr>
          <a:xfrm>
            <a:off x="3033725" y="2507425"/>
            <a:ext cx="17856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Docstring</a:t>
            </a:r>
            <a:endParaRPr b="0" i="1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175" name="Shape 1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6" name="Google Shape;176;p7"/>
          <p:cNvSpPr txBox="1"/>
          <p:nvPr>
            <p:ph type="title"/>
          </p:nvPr>
        </p:nvSpPr>
        <p:spPr>
          <a:xfrm>
            <a:off x="692700" y="216425"/>
            <a:ext cx="7853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latin typeface="Oswald Medium"/>
                <a:ea typeface="Oswald Medium"/>
                <a:cs typeface="Oswald Medium"/>
                <a:sym typeface="Oswald Medium"/>
              </a:rPr>
              <a:t>Программа ступени “От Новичка до Джуна”</a:t>
            </a:r>
            <a:endParaRPr sz="3400"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77" name="Google Shape;177;p7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8" name="Google Shape;178;p7"/>
          <p:cNvSpPr txBox="1"/>
          <p:nvPr/>
        </p:nvSpPr>
        <p:spPr>
          <a:xfrm>
            <a:off x="4019775" y="2245375"/>
            <a:ext cx="3429000" cy="15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7"/>
          <p:cNvSpPr/>
          <p:nvPr/>
        </p:nvSpPr>
        <p:spPr>
          <a:xfrm>
            <a:off x="3549750" y="2107200"/>
            <a:ext cx="29958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Стандарты PEP для Python</a:t>
            </a:r>
            <a:endParaRPr b="0" i="0" sz="14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0" name="Google Shape;180;p7"/>
          <p:cNvSpPr txBox="1"/>
          <p:nvPr/>
        </p:nvSpPr>
        <p:spPr>
          <a:xfrm>
            <a:off x="3472150" y="3456350"/>
            <a:ext cx="5130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Результат: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пополнение словарного запаса техническими терминами методом интервального запоминания, знакомство с “боевой” системой управления базами данных (СУБД) PostgreSQL и полезными методами Django ORM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1" name="Google Shape;181;p7"/>
          <p:cNvSpPr txBox="1"/>
          <p:nvPr/>
        </p:nvSpPr>
        <p:spPr>
          <a:xfrm>
            <a:off x="3859300" y="1064688"/>
            <a:ext cx="412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Технический английский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182" name="Google Shape;182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3400" y="1532775"/>
            <a:ext cx="2356200" cy="2743731"/>
          </a:xfrm>
          <a:prstGeom prst="rect">
            <a:avLst/>
          </a:prstGeom>
          <a:noFill/>
          <a:ln>
            <a:noFill/>
          </a:ln>
        </p:spPr>
      </p:pic>
      <p:sp>
        <p:nvSpPr>
          <p:cNvPr id="183" name="Google Shape;183;p7"/>
          <p:cNvSpPr/>
          <p:nvPr/>
        </p:nvSpPr>
        <p:spPr>
          <a:xfrm>
            <a:off x="3551575" y="2464602"/>
            <a:ext cx="29958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1F232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Знакомство с СУБД PostgreSQL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4" name="Google Shape;184;p7"/>
          <p:cNvSpPr txBox="1"/>
          <p:nvPr/>
        </p:nvSpPr>
        <p:spPr>
          <a:xfrm>
            <a:off x="3960100" y="1417213"/>
            <a:ext cx="39249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17 часов   </a:t>
            </a:r>
            <a:r>
              <a:rPr b="0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Упражнений:</a:t>
            </a:r>
            <a:r>
              <a:rPr b="1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17 статей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85" name="Google Shape;185;p7"/>
          <p:cNvSpPr/>
          <p:nvPr/>
        </p:nvSpPr>
        <p:spPr>
          <a:xfrm>
            <a:off x="6635050" y="2107200"/>
            <a:ext cx="15855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карточки Anki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86" name="Google Shape;186;p7"/>
          <p:cNvSpPr/>
          <p:nvPr/>
        </p:nvSpPr>
        <p:spPr>
          <a:xfrm>
            <a:off x="6635050" y="2438125"/>
            <a:ext cx="15855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Django ORM</a:t>
            </a:r>
            <a:endParaRPr b="0" i="0" sz="1300" u="none" cap="none" strike="noStrike">
              <a:solidFill>
                <a:schemeClr val="dk1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00A3FD"/>
        </a:solidFill>
      </p:bgPr>
    </p:bg>
    <p:spTree>
      <p:nvGrpSpPr>
        <p:cNvPr id="190" name="Shape 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91" name="Google Shape;191;p8"/>
          <p:cNvPicPr preferRelativeResize="0"/>
          <p:nvPr/>
        </p:nvPicPr>
        <p:blipFill rotWithShape="1">
          <a:blip r:embed="rId3">
            <a:alphaModFix/>
          </a:blip>
          <a:srcRect b="6032" l="556" r="0" t="10060"/>
          <a:stretch/>
        </p:blipFill>
        <p:spPr>
          <a:xfrm>
            <a:off x="0" y="0"/>
            <a:ext cx="9132474" cy="514349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2" name="Google Shape;192;p8"/>
          <p:cNvPicPr preferRelativeResize="0"/>
          <p:nvPr/>
        </p:nvPicPr>
        <p:blipFill rotWithShape="1">
          <a:blip r:embed="rId4">
            <a:alphaModFix amt="60000"/>
          </a:blip>
          <a:srcRect b="0" l="0" r="0" t="0"/>
          <a:stretch/>
        </p:blipFill>
        <p:spPr>
          <a:xfrm>
            <a:off x="0" y="-123050"/>
            <a:ext cx="9144000" cy="5266500"/>
          </a:xfrm>
          <a:prstGeom prst="rect">
            <a:avLst/>
          </a:prstGeom>
          <a:noFill/>
          <a:ln>
            <a:noFill/>
          </a:ln>
        </p:spPr>
      </p:pic>
      <p:sp>
        <p:nvSpPr>
          <p:cNvPr id="193" name="Google Shape;193;p8"/>
          <p:cNvSpPr txBox="1"/>
          <p:nvPr>
            <p:ph type="title"/>
          </p:nvPr>
        </p:nvSpPr>
        <p:spPr>
          <a:xfrm>
            <a:off x="692700" y="216425"/>
            <a:ext cx="7853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solidFill>
                  <a:schemeClr val="lt1"/>
                </a:solidFill>
                <a:latin typeface="Oswald Medium"/>
                <a:ea typeface="Oswald Medium"/>
                <a:cs typeface="Oswald Medium"/>
                <a:sym typeface="Oswald Medium"/>
              </a:rPr>
              <a:t>Программа ступени “От Новичка до Джуна”</a:t>
            </a:r>
            <a:endParaRPr sz="3400">
              <a:solidFill>
                <a:schemeClr val="lt1"/>
              </a:solidFill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194" name="Google Shape;194;p8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5" name="Google Shape;195;p8"/>
          <p:cNvSpPr txBox="1"/>
          <p:nvPr/>
        </p:nvSpPr>
        <p:spPr>
          <a:xfrm>
            <a:off x="4019775" y="2245375"/>
            <a:ext cx="3429000" cy="150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6" name="Google Shape;196;p8"/>
          <p:cNvSpPr/>
          <p:nvPr/>
        </p:nvSpPr>
        <p:spPr>
          <a:xfrm>
            <a:off x="692700" y="2183400"/>
            <a:ext cx="24906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Участники: 3 ученик + PM</a:t>
            </a:r>
            <a:endParaRPr b="1" i="0" sz="13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197" name="Google Shape;197;p8"/>
          <p:cNvSpPr txBox="1"/>
          <p:nvPr/>
        </p:nvSpPr>
        <p:spPr>
          <a:xfrm>
            <a:off x="652750" y="3597650"/>
            <a:ext cx="5235600" cy="320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Результат: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3 работающих проекта </a:t>
            </a:r>
            <a:r>
              <a:rPr b="0" i="0" lang="ru" sz="1200" u="none" cap="none" strike="noStrike">
                <a:solidFill>
                  <a:schemeClr val="dk1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с документацией </a:t>
            </a: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в портфолио и опытом командной работы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  <p:sp>
        <p:nvSpPr>
          <p:cNvPr id="198" name="Google Shape;198;p8"/>
          <p:cNvSpPr txBox="1"/>
          <p:nvPr/>
        </p:nvSpPr>
        <p:spPr>
          <a:xfrm>
            <a:off x="811300" y="1064688"/>
            <a:ext cx="4126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Практика: Командные проекты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199" name="Google Shape;199;p8"/>
          <p:cNvSpPr txBox="1"/>
          <p:nvPr/>
        </p:nvSpPr>
        <p:spPr>
          <a:xfrm>
            <a:off x="912100" y="1417213"/>
            <a:ext cx="39249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45 часов  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Проекты:</a:t>
            </a: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3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00" name="Google Shape;200;p8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374750" y="1221625"/>
            <a:ext cx="3265000" cy="3265000"/>
          </a:xfrm>
          <a:prstGeom prst="rect">
            <a:avLst/>
          </a:prstGeom>
          <a:noFill/>
          <a:ln>
            <a:noFill/>
          </a:ln>
        </p:spPr>
      </p:pic>
      <p:sp>
        <p:nvSpPr>
          <p:cNvPr id="201" name="Google Shape;201;p8"/>
          <p:cNvSpPr/>
          <p:nvPr/>
        </p:nvSpPr>
        <p:spPr>
          <a:xfrm>
            <a:off x="692700" y="2507450"/>
            <a:ext cx="34812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Длительность: 1 неделя на проект</a:t>
            </a:r>
            <a:endParaRPr b="1" i="0" sz="13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02" name="Google Shape;202;p8"/>
          <p:cNvSpPr/>
          <p:nvPr/>
        </p:nvSpPr>
        <p:spPr>
          <a:xfrm>
            <a:off x="692700" y="2831500"/>
            <a:ext cx="34812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0" i="0" lang="ru" sz="1300" u="none" cap="none" strike="noStrike">
                <a:solidFill>
                  <a:srgbClr val="343738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Помощь: 5 созвонов по 20-30 минут</a:t>
            </a:r>
            <a:endParaRPr b="1" i="0" sz="13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2"/>
        </a:solidFill>
      </p:bgPr>
    </p:bg>
    <p:spTree>
      <p:nvGrpSpPr>
        <p:cNvPr id="206" name="Shape 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7" name="Google Shape;207;p9"/>
          <p:cNvSpPr txBox="1"/>
          <p:nvPr>
            <p:ph type="title"/>
          </p:nvPr>
        </p:nvSpPr>
        <p:spPr>
          <a:xfrm>
            <a:off x="692700" y="216425"/>
            <a:ext cx="78531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</a:pPr>
            <a:r>
              <a:rPr lang="ru" sz="3400">
                <a:latin typeface="Oswald Medium"/>
                <a:ea typeface="Oswald Medium"/>
                <a:cs typeface="Oswald Medium"/>
                <a:sym typeface="Oswald Medium"/>
              </a:rPr>
              <a:t>Программа ступени “От Новичка до Джуна”</a:t>
            </a:r>
            <a:endParaRPr sz="3400">
              <a:latin typeface="Oswald Medium"/>
              <a:ea typeface="Oswald Medium"/>
              <a:cs typeface="Oswald Medium"/>
              <a:sym typeface="Oswald Medium"/>
            </a:endParaRPr>
          </a:p>
        </p:txBody>
      </p:sp>
      <p:sp>
        <p:nvSpPr>
          <p:cNvPr id="208" name="Google Shape;208;p9"/>
          <p:cNvSpPr/>
          <p:nvPr/>
        </p:nvSpPr>
        <p:spPr>
          <a:xfrm>
            <a:off x="394950" y="1118225"/>
            <a:ext cx="8296200" cy="3753000"/>
          </a:xfrm>
          <a:prstGeom prst="roundRect">
            <a:avLst>
              <a:gd fmla="val 16667" name="adj"/>
            </a:avLst>
          </a:prstGeom>
          <a:solidFill>
            <a:schemeClr val="lt1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t/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9" name="Google Shape;209;p9"/>
          <p:cNvSpPr txBox="1"/>
          <p:nvPr/>
        </p:nvSpPr>
        <p:spPr>
          <a:xfrm>
            <a:off x="3630700" y="1064700"/>
            <a:ext cx="459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rPr b="0" i="0" lang="ru" sz="18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Дополнительные уроки с углубленными знаниями</a:t>
            </a:r>
            <a:endParaRPr b="0" i="0" sz="18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pic>
        <p:nvPicPr>
          <p:cNvPr id="210" name="Google Shape;210;p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33400" y="1532775"/>
            <a:ext cx="2356200" cy="2743731"/>
          </a:xfrm>
          <a:prstGeom prst="rect">
            <a:avLst/>
          </a:prstGeom>
          <a:noFill/>
          <a:ln>
            <a:noFill/>
          </a:ln>
        </p:spPr>
      </p:pic>
      <p:sp>
        <p:nvSpPr>
          <p:cNvPr id="211" name="Google Shape;211;p9"/>
          <p:cNvSpPr txBox="1"/>
          <p:nvPr/>
        </p:nvSpPr>
        <p:spPr>
          <a:xfrm>
            <a:off x="3731500" y="1417213"/>
            <a:ext cx="39249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         Время:</a:t>
            </a:r>
            <a:r>
              <a:rPr b="1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150 часов 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12" name="Google Shape;212;p9"/>
          <p:cNvSpPr/>
          <p:nvPr/>
        </p:nvSpPr>
        <p:spPr>
          <a:xfrm>
            <a:off x="3574275" y="2438125"/>
            <a:ext cx="26478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Командный проект №4</a:t>
            </a:r>
            <a:endParaRPr b="1" i="0" sz="13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3" name="Google Shape;213;p9"/>
          <p:cNvSpPr/>
          <p:nvPr/>
        </p:nvSpPr>
        <p:spPr>
          <a:xfrm>
            <a:off x="3574275" y="3099975"/>
            <a:ext cx="26478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Тренажёр по алгоритмам:</a:t>
            </a:r>
            <a:endParaRPr b="1" i="0" sz="13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4" name="Google Shape;214;p9"/>
          <p:cNvSpPr/>
          <p:nvPr/>
        </p:nvSpPr>
        <p:spPr>
          <a:xfrm>
            <a:off x="3588300" y="2773225"/>
            <a:ext cx="26337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Тренажёр по SQL:</a:t>
            </a:r>
            <a:endParaRPr b="1" i="0" sz="13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15" name="Google Shape;215;p9"/>
          <p:cNvSpPr txBox="1"/>
          <p:nvPr/>
        </p:nvSpPr>
        <p:spPr>
          <a:xfrm>
            <a:off x="6348150" y="2122225"/>
            <a:ext cx="23499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Время:</a:t>
            </a:r>
            <a:r>
              <a:rPr b="1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30 часов   </a:t>
            </a:r>
            <a:r>
              <a:rPr b="0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Уроков:</a:t>
            </a:r>
            <a:r>
              <a:rPr b="1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2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16" name="Google Shape;216;p9"/>
          <p:cNvSpPr txBox="1"/>
          <p:nvPr/>
        </p:nvSpPr>
        <p:spPr>
          <a:xfrm>
            <a:off x="7278000" y="2465676"/>
            <a:ext cx="1420200" cy="247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Время:</a:t>
            </a:r>
            <a:r>
              <a:rPr b="1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15 часов  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17" name="Google Shape;217;p9"/>
          <p:cNvSpPr txBox="1"/>
          <p:nvPr/>
        </p:nvSpPr>
        <p:spPr>
          <a:xfrm>
            <a:off x="6196200" y="3142275"/>
            <a:ext cx="2502000" cy="2055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Время:</a:t>
            </a:r>
            <a:r>
              <a:rPr b="1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25 часов    </a:t>
            </a:r>
            <a:r>
              <a:rPr b="0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Заданий: </a:t>
            </a:r>
            <a:r>
              <a:rPr b="1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24  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18" name="Google Shape;218;p9"/>
          <p:cNvSpPr txBox="1"/>
          <p:nvPr/>
        </p:nvSpPr>
        <p:spPr>
          <a:xfrm>
            <a:off x="6258450" y="2759525"/>
            <a:ext cx="2432700" cy="309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0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Время:</a:t>
            </a:r>
            <a:r>
              <a:rPr b="1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 19 часов    </a:t>
            </a:r>
            <a:r>
              <a:rPr b="0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Заданий: </a:t>
            </a:r>
            <a:r>
              <a:rPr b="1" i="0" lang="ru" sz="1400" u="none" cap="none" strike="noStrike">
                <a:solidFill>
                  <a:schemeClr val="dk1"/>
                </a:solidFill>
                <a:latin typeface="Oswald"/>
                <a:ea typeface="Oswald"/>
                <a:cs typeface="Oswald"/>
                <a:sym typeface="Oswald"/>
              </a:rPr>
              <a:t>19</a:t>
            </a:r>
            <a:endParaRPr b="1" i="0" sz="1400" u="none" cap="none" strike="noStrike">
              <a:solidFill>
                <a:srgbClr val="000000"/>
              </a:solidFill>
              <a:latin typeface="Oswald"/>
              <a:ea typeface="Oswald"/>
              <a:cs typeface="Oswald"/>
              <a:sym typeface="Oswald"/>
            </a:endParaRPr>
          </a:p>
        </p:txBody>
      </p:sp>
      <p:sp>
        <p:nvSpPr>
          <p:cNvPr id="219" name="Google Shape;219;p9"/>
          <p:cNvSpPr/>
          <p:nvPr/>
        </p:nvSpPr>
        <p:spPr>
          <a:xfrm>
            <a:off x="3574275" y="2122225"/>
            <a:ext cx="21720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lang="ru" sz="1300">
                <a:solidFill>
                  <a:srgbClr val="1F2328"/>
                </a:solidFill>
                <a:latin typeface="Montserrat"/>
                <a:ea typeface="Montserrat"/>
                <a:cs typeface="Montserrat"/>
                <a:sym typeface="Montserrat"/>
              </a:rPr>
              <a:t>Продвинутая верстка</a:t>
            </a:r>
            <a:endParaRPr b="1" i="0" sz="14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0" name="Google Shape;220;p9"/>
          <p:cNvSpPr/>
          <p:nvPr/>
        </p:nvSpPr>
        <p:spPr>
          <a:xfrm>
            <a:off x="3630700" y="2438563"/>
            <a:ext cx="2647800" cy="247800"/>
          </a:xfrm>
          <a:prstGeom prst="roundRect">
            <a:avLst>
              <a:gd fmla="val 16667" name="adj"/>
            </a:avLst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rPr b="1" i="0" lang="ru" sz="1300" u="none" cap="none" strike="noStrike">
                <a:solidFill>
                  <a:schemeClr val="dk1"/>
                </a:solidFill>
                <a:latin typeface="Montserrat"/>
                <a:ea typeface="Montserrat"/>
                <a:cs typeface="Montserrat"/>
                <a:sym typeface="Montserrat"/>
              </a:rPr>
              <a:t>Командный проект №4</a:t>
            </a:r>
            <a:endParaRPr b="1" i="0" sz="1300" u="none" cap="none" strike="noStrike">
              <a:solidFill>
                <a:schemeClr val="dk1"/>
              </a:solidFill>
              <a:latin typeface="Montserrat"/>
              <a:ea typeface="Montserrat"/>
              <a:cs typeface="Montserrat"/>
              <a:sym typeface="Montserrat"/>
            </a:endParaRPr>
          </a:p>
        </p:txBody>
      </p:sp>
      <p:sp>
        <p:nvSpPr>
          <p:cNvPr id="221" name="Google Shape;221;p9"/>
          <p:cNvSpPr txBox="1"/>
          <p:nvPr/>
        </p:nvSpPr>
        <p:spPr>
          <a:xfrm>
            <a:off x="3472150" y="3456350"/>
            <a:ext cx="5130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b="1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Результат:</a:t>
            </a:r>
            <a:r>
              <a:rPr b="0" i="0" lang="ru" sz="1400" u="none" cap="none" strike="noStrike">
                <a:solidFill>
                  <a:srgbClr val="000000"/>
                </a:solidFill>
                <a:latin typeface="Oswald"/>
                <a:ea typeface="Oswald"/>
                <a:cs typeface="Oswald"/>
                <a:sym typeface="Oswald"/>
              </a:rPr>
              <a:t> </a:t>
            </a:r>
            <a:r>
              <a:rPr b="0" i="0" lang="ru" sz="1200" u="none" cap="none" strike="noStrike">
                <a:solidFill>
                  <a:srgbClr val="000000"/>
                </a:solidFill>
                <a:latin typeface="Montserrat Medium"/>
                <a:ea typeface="Montserrat Medium"/>
                <a:cs typeface="Montserrat Medium"/>
                <a:sym typeface="Montserrat Medium"/>
              </a:rPr>
              <a:t> сверстаем сайт на Bootstrap, разберемся какие бывают SQL запросы к базе данных, отработаем навыки решения задач на алгоритмы для собесов </a:t>
            </a:r>
            <a:endParaRPr b="0" i="0" sz="1200" u="none" cap="none" strike="noStrike">
              <a:solidFill>
                <a:srgbClr val="000000"/>
              </a:solidFill>
              <a:latin typeface="Montserrat Medium"/>
              <a:ea typeface="Montserrat Medium"/>
              <a:cs typeface="Montserrat Medium"/>
              <a:sym typeface="Montserrat Medium"/>
            </a:endParaRP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