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Montserrat SemiBold"/>
      <p:regular r:id="rId15"/>
      <p:bold r:id="rId16"/>
      <p:italic r:id="rId17"/>
      <p:boldItalic r:id="rId18"/>
    </p:embeddedFont>
    <p:embeddedFont>
      <p:font typeface="Oswald Medium"/>
      <p:regular r:id="rId19"/>
      <p:bold r:id="rId20"/>
    </p:embeddedFont>
    <p:embeddedFont>
      <p:font typeface="Montserrat"/>
      <p:regular r:id="rId21"/>
      <p:bold r:id="rId22"/>
      <p:italic r:id="rId23"/>
      <p:boldItalic r:id="rId24"/>
    </p:embeddedFont>
    <p:embeddedFont>
      <p:font typeface="Montserrat Medium"/>
      <p:regular r:id="rId25"/>
      <p:bold r:id="rId26"/>
      <p:italic r:id="rId27"/>
      <p:boldItalic r:id="rId28"/>
    </p:embeddedFont>
    <p:embeddedFont>
      <p:font typeface="Montserrat Light"/>
      <p:regular r:id="rId29"/>
      <p:bold r:id="rId30"/>
      <p:italic r:id="rId31"/>
      <p:boldItalic r:id="rId32"/>
    </p:embeddedFont>
    <p:embeddedFont>
      <p:font typeface="Montserrat ExtraLight"/>
      <p:regular r:id="rId33"/>
      <p:bold r:id="rId34"/>
      <p:italic r:id="rId35"/>
      <p:boldItalic r:id="rId36"/>
    </p:embeddedFont>
    <p:embeddedFont>
      <p:font typeface="Oswald SemiBold"/>
      <p:regular r:id="rId37"/>
      <p:bold r:id="rId38"/>
    </p:embeddedFont>
    <p:embeddedFont>
      <p:font typeface="Oswald"/>
      <p:regular r:id="rId39"/>
      <p:bold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737">
          <p15:clr>
            <a:srgbClr val="747775"/>
          </p15:clr>
        </p15:guide>
        <p15:guide id="2" pos="436">
          <p15:clr>
            <a:srgbClr val="747775"/>
          </p15:clr>
        </p15:guide>
      </p15:sldGuideLst>
    </p:ext>
    <p:ext uri="GoogleSlidesCustomDataVersion2">
      <go:slidesCustomData xmlns:go="http://customooxmlschemas.google.com/" r:id="rId41" roundtripDataSignature="AMtx7mhdLAAHa5Zpk0BvSwmIxDqH33TL7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737" orient="horz"/>
        <p:guide pos="436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Oswald-bold.fntdata"/><Relationship Id="rId20" Type="http://schemas.openxmlformats.org/officeDocument/2006/relationships/font" Target="fonts/OswaldMedium-bold.fntdata"/><Relationship Id="rId41" Type="http://customschemas.google.com/relationships/presentationmetadata" Target="metadata"/><Relationship Id="rId22" Type="http://schemas.openxmlformats.org/officeDocument/2006/relationships/font" Target="fonts/Montserrat-bold.fntdata"/><Relationship Id="rId21" Type="http://schemas.openxmlformats.org/officeDocument/2006/relationships/font" Target="fonts/Montserrat-regular.fntdata"/><Relationship Id="rId24" Type="http://schemas.openxmlformats.org/officeDocument/2006/relationships/font" Target="fonts/Montserrat-boldItalic.fntdata"/><Relationship Id="rId23" Type="http://schemas.openxmlformats.org/officeDocument/2006/relationships/font" Target="fonts/Montserrat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Medium-bold.fntdata"/><Relationship Id="rId25" Type="http://schemas.openxmlformats.org/officeDocument/2006/relationships/font" Target="fonts/MontserratMedium-regular.fntdata"/><Relationship Id="rId28" Type="http://schemas.openxmlformats.org/officeDocument/2006/relationships/font" Target="fonts/MontserratMedium-boldItalic.fntdata"/><Relationship Id="rId27" Type="http://schemas.openxmlformats.org/officeDocument/2006/relationships/font" Target="fonts/MontserratMedium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Light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Light-italic.fntdata"/><Relationship Id="rId30" Type="http://schemas.openxmlformats.org/officeDocument/2006/relationships/font" Target="fonts/MontserratLight-bold.fntdata"/><Relationship Id="rId11" Type="http://schemas.openxmlformats.org/officeDocument/2006/relationships/slide" Target="slides/slide6.xml"/><Relationship Id="rId33" Type="http://schemas.openxmlformats.org/officeDocument/2006/relationships/font" Target="fonts/MontserratExtraLight-regular.fntdata"/><Relationship Id="rId10" Type="http://schemas.openxmlformats.org/officeDocument/2006/relationships/slide" Target="slides/slide5.xml"/><Relationship Id="rId32" Type="http://schemas.openxmlformats.org/officeDocument/2006/relationships/font" Target="fonts/MontserratLight-boldItalic.fntdata"/><Relationship Id="rId13" Type="http://schemas.openxmlformats.org/officeDocument/2006/relationships/slide" Target="slides/slide8.xml"/><Relationship Id="rId35" Type="http://schemas.openxmlformats.org/officeDocument/2006/relationships/font" Target="fonts/MontserratExtraLight-italic.fntdata"/><Relationship Id="rId12" Type="http://schemas.openxmlformats.org/officeDocument/2006/relationships/slide" Target="slides/slide7.xml"/><Relationship Id="rId34" Type="http://schemas.openxmlformats.org/officeDocument/2006/relationships/font" Target="fonts/MontserratExtraLight-bold.fntdata"/><Relationship Id="rId15" Type="http://schemas.openxmlformats.org/officeDocument/2006/relationships/font" Target="fonts/MontserratSemiBold-regular.fntdata"/><Relationship Id="rId37" Type="http://schemas.openxmlformats.org/officeDocument/2006/relationships/font" Target="fonts/OswaldSemiBold-regular.fntdata"/><Relationship Id="rId14" Type="http://schemas.openxmlformats.org/officeDocument/2006/relationships/slide" Target="slides/slide9.xml"/><Relationship Id="rId36" Type="http://schemas.openxmlformats.org/officeDocument/2006/relationships/font" Target="fonts/MontserratExtraLight-boldItalic.fntdata"/><Relationship Id="rId17" Type="http://schemas.openxmlformats.org/officeDocument/2006/relationships/font" Target="fonts/MontserratSemiBold-italic.fntdata"/><Relationship Id="rId39" Type="http://schemas.openxmlformats.org/officeDocument/2006/relationships/font" Target="fonts/Oswald-regular.fntdata"/><Relationship Id="rId16" Type="http://schemas.openxmlformats.org/officeDocument/2006/relationships/font" Target="fonts/MontserratSemiBold-bold.fntdata"/><Relationship Id="rId38" Type="http://schemas.openxmlformats.org/officeDocument/2006/relationships/font" Target="fonts/OswaldSemiBold-bold.fntdata"/><Relationship Id="rId19" Type="http://schemas.openxmlformats.org/officeDocument/2006/relationships/font" Target="fonts/OswaldMedium-regular.fntdata"/><Relationship Id="rId18" Type="http://schemas.openxmlformats.org/officeDocument/2006/relationships/font" Target="fonts/MontserratSemiBold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9e212a44d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g29e212a44d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9e212a44de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g29e212a44de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9e212a44de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g29e212a44de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" name="Google Shape;21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9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1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5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1.jpg"/><Relationship Id="rId5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jpg"/><Relationship Id="rId4" Type="http://schemas.openxmlformats.org/officeDocument/2006/relationships/image" Target="../media/image1.jpg"/><Relationship Id="rId5" Type="http://schemas.openxmlformats.org/officeDocument/2006/relationships/image" Target="../media/image16.png"/><Relationship Id="rId6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image" Target="../media/image1.jpg"/><Relationship Id="rId5" Type="http://schemas.openxmlformats.org/officeDocument/2006/relationships/image" Target="../media/image5.png"/><Relationship Id="rId6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Relationship Id="rId4" Type="http://schemas.openxmlformats.org/officeDocument/2006/relationships/image" Target="../media/image1.jpg"/><Relationship Id="rId5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Relationship Id="rId4" Type="http://schemas.openxmlformats.org/officeDocument/2006/relationships/image" Target="../media/image1.jpg"/><Relationship Id="rId5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Relationship Id="rId4" Type="http://schemas.openxmlformats.org/officeDocument/2006/relationships/image" Target="../media/image1.jpg"/><Relationship Id="rId5" Type="http://schemas.openxmlformats.org/officeDocument/2006/relationships/image" Target="../media/image9.png"/><Relationship Id="rId6" Type="http://schemas.openxmlformats.org/officeDocument/2006/relationships/image" Target="../media/image13.png"/><Relationship Id="rId7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 b="4222" l="-1389" r="0" t="4786"/>
          <a:stretch/>
        </p:blipFill>
        <p:spPr>
          <a:xfrm>
            <a:off x="-135775" y="-123050"/>
            <a:ext cx="9279900" cy="526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/>
          <p:cNvPicPr preferRelativeResize="0"/>
          <p:nvPr/>
        </p:nvPicPr>
        <p:blipFill rotWithShape="1">
          <a:blip r:embed="rId4">
            <a:alphaModFix amt="60000"/>
          </a:blip>
          <a:srcRect b="0" l="0" r="0" t="0"/>
          <a:stretch/>
        </p:blipFill>
        <p:spPr>
          <a:xfrm>
            <a:off x="0" y="-123050"/>
            <a:ext cx="9144000" cy="526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Девман</a:t>
            </a:r>
            <a:endParaRPr>
              <a:solidFill>
                <a:schemeClr val="lt1"/>
              </a:solidFill>
              <a:latin typeface="Oswald SemiBold"/>
              <a:ea typeface="Oswald SemiBold"/>
              <a:cs typeface="Oswald SemiBold"/>
              <a:sym typeface="Oswald SemiBold"/>
            </a:endParaRPr>
          </a:p>
        </p:txBody>
      </p:sp>
      <p:sp>
        <p:nvSpPr>
          <p:cNvPr id="57" name="Google Shape;57;p1"/>
          <p:cNvSpPr txBox="1"/>
          <p:nvPr>
            <p:ph idx="1" type="subTitle"/>
          </p:nvPr>
        </p:nvSpPr>
        <p:spPr>
          <a:xfrm>
            <a:off x="1413150" y="2720975"/>
            <a:ext cx="6290100" cy="7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r>
              <a:rPr lang="ru" sz="114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Лицензированная онлайн-школа по изучению Python, созданная «программистами для программистов» со своей платформой и авторской методикой обучения </a:t>
            </a:r>
            <a:endParaRPr sz="1140">
              <a:solidFill>
                <a:schemeClr val="lt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8" name="Google Shape;5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14800" y="13072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701025"/>
            <a:ext cx="9144000" cy="4415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2"/>
          <p:cNvPicPr preferRelativeResize="0"/>
          <p:nvPr/>
        </p:nvPicPr>
        <p:blipFill rotWithShape="1">
          <a:blip r:embed="rId4">
            <a:alphaModFix amt="50000"/>
          </a:blip>
          <a:srcRect b="8738" l="-1970" r="1970" t="-8740"/>
          <a:stretch/>
        </p:blipFill>
        <p:spPr>
          <a:xfrm>
            <a:off x="-214100" y="-2645250"/>
            <a:ext cx="9358100" cy="77887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2"/>
          <p:cNvSpPr txBox="1"/>
          <p:nvPr>
            <p:ph idx="1" type="body"/>
          </p:nvPr>
        </p:nvSpPr>
        <p:spPr>
          <a:xfrm>
            <a:off x="1428150" y="1813900"/>
            <a:ext cx="61353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Ступень “С Нуля до Новичка”</a:t>
            </a:r>
            <a:endParaRPr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" name="Google Shape;66;p2"/>
          <p:cNvSpPr txBox="1"/>
          <p:nvPr>
            <p:ph idx="4294967295" type="ctrTitle"/>
          </p:nvPr>
        </p:nvSpPr>
        <p:spPr>
          <a:xfrm>
            <a:off x="313850" y="-26200"/>
            <a:ext cx="8520600" cy="15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ru" sz="4800" u="none" cap="none" strike="noStrike">
                <a:solidFill>
                  <a:schemeClr val="dk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Курс “Профессия Middle Python/Django разработчик”</a:t>
            </a:r>
            <a:endParaRPr b="0" i="0" sz="4800" u="none" cap="none" strike="noStrike">
              <a:solidFill>
                <a:schemeClr val="dk1"/>
              </a:solidFill>
              <a:latin typeface="Oswald SemiBold"/>
              <a:ea typeface="Oswald SemiBold"/>
              <a:cs typeface="Oswald SemiBold"/>
              <a:sym typeface="Oswald SemiBold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2286075" y="2394400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71438" rotWithShape="0" algn="bl" dir="4559999" dist="19050">
              <a:schemeClr val="dk1">
                <a:alpha val="4745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2786505" y="2394400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3286935" y="2394400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3787365" y="2394400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4287795" y="2394400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4788225" y="2394400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5288655" y="2394400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5789085" y="2394400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6289515" y="2470600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2286075" y="3468713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2786505" y="3392513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3286935" y="3392513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3787365" y="3392513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4287795" y="3392513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4788225" y="3392513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5288655" y="3392513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5789085" y="3392513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6289515" y="3316313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2286075" y="42868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2786505" y="43630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3286935" y="43630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3787365" y="43630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"/>
          <p:cNvSpPr/>
          <p:nvPr/>
        </p:nvSpPr>
        <p:spPr>
          <a:xfrm>
            <a:off x="4287795" y="43630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4788225" y="43630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"/>
          <p:cNvSpPr/>
          <p:nvPr/>
        </p:nvSpPr>
        <p:spPr>
          <a:xfrm>
            <a:off x="5288655" y="43630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"/>
          <p:cNvSpPr/>
          <p:nvPr/>
        </p:nvSpPr>
        <p:spPr>
          <a:xfrm>
            <a:off x="5789085" y="43630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6289515" y="43630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6643815" y="289345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1931765" y="3900575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37624" y="1885949"/>
            <a:ext cx="753803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"/>
          <p:cNvSpPr txBox="1"/>
          <p:nvPr>
            <p:ph idx="1" type="body"/>
          </p:nvPr>
        </p:nvSpPr>
        <p:spPr>
          <a:xfrm>
            <a:off x="2238050" y="2818463"/>
            <a:ext cx="46062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" sz="1400">
                <a:solidFill>
                  <a:schemeClr val="lt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rPr>
              <a:t>Ступень “От Новичка до Джуна”</a:t>
            </a:r>
            <a:endParaRPr sz="1400">
              <a:solidFill>
                <a:schemeClr val="lt1"/>
              </a:solidFill>
              <a:latin typeface="Montserrat ExtraLight"/>
              <a:ea typeface="Montserrat ExtraLight"/>
              <a:cs typeface="Montserrat ExtraLight"/>
              <a:sym typeface="Montserrat ExtraLight"/>
            </a:endParaRPr>
          </a:p>
        </p:txBody>
      </p:sp>
      <p:sp>
        <p:nvSpPr>
          <p:cNvPr id="98" name="Google Shape;98;p2"/>
          <p:cNvSpPr txBox="1"/>
          <p:nvPr>
            <p:ph idx="1" type="body"/>
          </p:nvPr>
        </p:nvSpPr>
        <p:spPr>
          <a:xfrm>
            <a:off x="2467250" y="3808763"/>
            <a:ext cx="4147800" cy="4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" sz="1400">
                <a:solidFill>
                  <a:schemeClr val="lt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rPr>
              <a:t>Ступень “От Джуна до Мидла”</a:t>
            </a:r>
            <a:endParaRPr sz="1400">
              <a:solidFill>
                <a:schemeClr val="lt1"/>
              </a:solidFill>
              <a:latin typeface="Montserrat ExtraLight"/>
              <a:ea typeface="Montserrat ExtraLight"/>
              <a:cs typeface="Montserrat ExtraLight"/>
              <a:sym typeface="Montserrat ExtraLight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1099400" y="2724150"/>
            <a:ext cx="1006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ru" sz="11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Вы здесь</a:t>
            </a:r>
            <a:endParaRPr b="1" i="0" sz="1100" u="none" cap="none" strike="noStrik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3664099" y="2100900"/>
            <a:ext cx="1820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none" cap="none" strike="noStrik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 месяцев (18 недель)</a:t>
            </a:r>
            <a:endParaRPr b="0" i="0" sz="1000" u="none" cap="none" strike="noStrik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4045088" y="3091488"/>
            <a:ext cx="1144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5 месяцев</a:t>
            </a:r>
            <a:endParaRPr b="0" i="0" sz="1000" u="none" cap="none" strike="noStrike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02" name="Google Shape;102;p2"/>
          <p:cNvSpPr txBox="1"/>
          <p:nvPr/>
        </p:nvSpPr>
        <p:spPr>
          <a:xfrm>
            <a:off x="4121288" y="4082088"/>
            <a:ext cx="1144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10 месяцев</a:t>
            </a:r>
            <a:endParaRPr b="0" i="0" sz="1000" u="none" cap="none" strike="noStrike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103" name="Google Shape;103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749644">
            <a:off x="6445250" y="4088225"/>
            <a:ext cx="504300" cy="50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9e212a44de_0_1"/>
          <p:cNvSpPr txBox="1"/>
          <p:nvPr>
            <p:ph type="title"/>
          </p:nvPr>
        </p:nvSpPr>
        <p:spPr>
          <a:xfrm>
            <a:off x="692700" y="216425"/>
            <a:ext cx="7853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“С Нуля до Новичка”</a:t>
            </a:r>
            <a:endParaRPr sz="34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09" name="Google Shape;109;g29e212a44de_0_1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Google Shape;110;g29e212a44de_0_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2248" y="1528360"/>
            <a:ext cx="2244875" cy="27231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g29e212a44de_0_1"/>
          <p:cNvSpPr txBox="1"/>
          <p:nvPr/>
        </p:nvSpPr>
        <p:spPr>
          <a:xfrm>
            <a:off x="4019775" y="2245375"/>
            <a:ext cx="3429000" cy="15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g29e212a44de_0_1"/>
          <p:cNvSpPr/>
          <p:nvPr/>
        </p:nvSpPr>
        <p:spPr>
          <a:xfrm>
            <a:off x="3534350" y="2183400"/>
            <a:ext cx="19728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" sz="1300">
                <a:latin typeface="Montserrat Medium"/>
                <a:ea typeface="Montserrat Medium"/>
                <a:cs typeface="Montserrat Medium"/>
                <a:sym typeface="Montserrat Medium"/>
              </a:rPr>
              <a:t>GitHub веб-клиент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3" name="Google Shape;113;g29e212a44de_0_1"/>
          <p:cNvSpPr/>
          <p:nvPr/>
        </p:nvSpPr>
        <p:spPr>
          <a:xfrm>
            <a:off x="5607825" y="2183400"/>
            <a:ext cx="15723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Переменные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4" name="Google Shape;114;g29e212a44de_0_1"/>
          <p:cNvSpPr/>
          <p:nvPr/>
        </p:nvSpPr>
        <p:spPr>
          <a:xfrm>
            <a:off x="3534350" y="2571750"/>
            <a:ext cx="11466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Циклы for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5" name="Google Shape;115;g29e212a44de_0_1"/>
          <p:cNvSpPr/>
          <p:nvPr/>
        </p:nvSpPr>
        <p:spPr>
          <a:xfrm>
            <a:off x="4771225" y="2571750"/>
            <a:ext cx="25122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Подключение библиотек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6" name="Google Shape;116;g29e212a44de_0_1"/>
          <p:cNvSpPr/>
          <p:nvPr/>
        </p:nvSpPr>
        <p:spPr>
          <a:xfrm>
            <a:off x="7283425" y="2183400"/>
            <a:ext cx="11466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Функции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7" name="Google Shape;117;g29e212a44de_0_1"/>
          <p:cNvSpPr/>
          <p:nvPr/>
        </p:nvSpPr>
        <p:spPr>
          <a:xfrm>
            <a:off x="7373700" y="2571750"/>
            <a:ext cx="11466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Условия if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8" name="Google Shape;118;g29e212a44de_0_1"/>
          <p:cNvSpPr/>
          <p:nvPr/>
        </p:nvSpPr>
        <p:spPr>
          <a:xfrm>
            <a:off x="3534350" y="2960100"/>
            <a:ext cx="11466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Pillow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9" name="Google Shape;119;g29e212a44de_0_1"/>
          <p:cNvSpPr/>
          <p:nvPr/>
        </p:nvSpPr>
        <p:spPr>
          <a:xfrm>
            <a:off x="5889450" y="2960100"/>
            <a:ext cx="10251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Строки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0" name="Google Shape;120;g29e212a44de_0_1"/>
          <p:cNvSpPr/>
          <p:nvPr/>
        </p:nvSpPr>
        <p:spPr>
          <a:xfrm>
            <a:off x="7004950" y="2960100"/>
            <a:ext cx="10251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JSON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1" name="Google Shape;121;g29e212a44de_0_1"/>
          <p:cNvSpPr txBox="1"/>
          <p:nvPr/>
        </p:nvSpPr>
        <p:spPr>
          <a:xfrm>
            <a:off x="3464550" y="3779650"/>
            <a:ext cx="52266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чат-бот для Telegram, простенький сайт с нуля, программа для рассылки через e-mail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2" name="Google Shape;122;g29e212a44de_0_1"/>
          <p:cNvSpPr txBox="1"/>
          <p:nvPr/>
        </p:nvSpPr>
        <p:spPr>
          <a:xfrm>
            <a:off x="37831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Модуль: </a:t>
            </a:r>
            <a:r>
              <a:rPr b="0" i="0" lang="ru" sz="18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Основы Python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23" name="Google Shape;123;g29e212a44de_0_1"/>
          <p:cNvSpPr txBox="1"/>
          <p:nvPr/>
        </p:nvSpPr>
        <p:spPr>
          <a:xfrm>
            <a:off x="38077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1" lang="ru">
                <a:latin typeface="Oswald"/>
                <a:ea typeface="Oswald"/>
                <a:cs typeface="Oswald"/>
                <a:sym typeface="Oswald"/>
              </a:rPr>
              <a:t>100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часов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Уроков: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8 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Заданий: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95 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24" name="Google Shape;124;g29e212a44de_0_1"/>
          <p:cNvSpPr/>
          <p:nvPr/>
        </p:nvSpPr>
        <p:spPr>
          <a:xfrm>
            <a:off x="4771225" y="2949575"/>
            <a:ext cx="10251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Flask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A3FD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g29e212a44de_0_21"/>
          <p:cNvPicPr preferRelativeResize="0"/>
          <p:nvPr/>
        </p:nvPicPr>
        <p:blipFill rotWithShape="1">
          <a:blip r:embed="rId3">
            <a:alphaModFix/>
          </a:blip>
          <a:srcRect b="6032" l="556" r="0" t="10060"/>
          <a:stretch/>
        </p:blipFill>
        <p:spPr>
          <a:xfrm>
            <a:off x="0" y="0"/>
            <a:ext cx="913247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g29e212a44de_0_21"/>
          <p:cNvPicPr preferRelativeResize="0"/>
          <p:nvPr/>
        </p:nvPicPr>
        <p:blipFill rotWithShape="1">
          <a:blip r:embed="rId4">
            <a:alphaModFix amt="60000"/>
          </a:blip>
          <a:srcRect b="0" l="0" r="0" t="0"/>
          <a:stretch/>
        </p:blipFill>
        <p:spPr>
          <a:xfrm>
            <a:off x="0" y="-123050"/>
            <a:ext cx="9144000" cy="526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g29e212a44de_0_21"/>
          <p:cNvPicPr preferRelativeResize="0"/>
          <p:nvPr/>
        </p:nvPicPr>
        <p:blipFill rotWithShape="1">
          <a:blip r:embed="rId5">
            <a:alphaModFix amt="30000"/>
          </a:blip>
          <a:srcRect b="0" l="0" r="0" t="0"/>
          <a:stretch/>
        </p:blipFill>
        <p:spPr>
          <a:xfrm>
            <a:off x="826050" y="1506412"/>
            <a:ext cx="270575" cy="405074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g29e212a44de_0_21"/>
          <p:cNvSpPr txBox="1"/>
          <p:nvPr>
            <p:ph type="title"/>
          </p:nvPr>
        </p:nvSpPr>
        <p:spPr>
          <a:xfrm>
            <a:off x="692700" y="216425"/>
            <a:ext cx="7853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solidFill>
                  <a:schemeClr val="lt1"/>
                </a:solidFill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“С Нуля до Новичка”</a:t>
            </a:r>
            <a:endParaRPr sz="34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33" name="Google Shape;133;g29e212a44de_0_21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g29e212a44de_0_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90848" y="1546960"/>
            <a:ext cx="2244875" cy="2723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g29e212a44de_0_21"/>
          <p:cNvSpPr txBox="1"/>
          <p:nvPr/>
        </p:nvSpPr>
        <p:spPr>
          <a:xfrm>
            <a:off x="4019775" y="2245375"/>
            <a:ext cx="3429000" cy="15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g29e212a44de_0_21"/>
          <p:cNvSpPr/>
          <p:nvPr/>
        </p:nvSpPr>
        <p:spPr>
          <a:xfrm>
            <a:off x="692700" y="2171575"/>
            <a:ext cx="23955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Создание репозиториев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7" name="Google Shape;137;g29e212a44de_0_21"/>
          <p:cNvSpPr/>
          <p:nvPr/>
        </p:nvSpPr>
        <p:spPr>
          <a:xfrm>
            <a:off x="3191675" y="2171575"/>
            <a:ext cx="20313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Интерфейс Github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8" name="Google Shape;138;g29e212a44de_0_21"/>
          <p:cNvSpPr/>
          <p:nvPr/>
        </p:nvSpPr>
        <p:spPr>
          <a:xfrm>
            <a:off x="692700" y="2559925"/>
            <a:ext cx="31722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Документация проекта: README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9" name="Google Shape;139;g29e212a44de_0_21"/>
          <p:cNvSpPr/>
          <p:nvPr/>
        </p:nvSpPr>
        <p:spPr>
          <a:xfrm>
            <a:off x="3958023" y="2559925"/>
            <a:ext cx="12651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gitignore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0" name="Google Shape;140;g29e212a44de_0_21"/>
          <p:cNvSpPr/>
          <p:nvPr/>
        </p:nvSpPr>
        <p:spPr>
          <a:xfrm>
            <a:off x="692700" y="2948275"/>
            <a:ext cx="13854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Pull-Request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1" name="Google Shape;141;g29e212a44de_0_21"/>
          <p:cNvSpPr txBox="1"/>
          <p:nvPr/>
        </p:nvSpPr>
        <p:spPr>
          <a:xfrm>
            <a:off x="651375" y="3573225"/>
            <a:ext cx="5434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умение публиковать проекты на GitHub, объединение кода от разных разработчиков, написание документации 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 проектов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2" name="Google Shape;142;g29e212a44de_0_21"/>
          <p:cNvSpPr txBox="1"/>
          <p:nvPr/>
        </p:nvSpPr>
        <p:spPr>
          <a:xfrm>
            <a:off x="1096625" y="1042025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Модуль: </a:t>
            </a:r>
            <a:r>
              <a:rPr b="0" i="0" lang="ru" sz="18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Git и GitHub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43" name="Google Shape;143;g29e212a44de_0_21"/>
          <p:cNvSpPr txBox="1"/>
          <p:nvPr/>
        </p:nvSpPr>
        <p:spPr>
          <a:xfrm>
            <a:off x="1197425" y="1394550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43 часов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Уроков: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5 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Заданий: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49 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44" name="Google Shape;144;g29e212a44de_0_21"/>
          <p:cNvSpPr/>
          <p:nvPr/>
        </p:nvSpPr>
        <p:spPr>
          <a:xfrm>
            <a:off x="2150150" y="2948275"/>
            <a:ext cx="21213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Объединение веток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5" name="Google Shape;145;g29e212a44de_0_21"/>
          <p:cNvSpPr/>
          <p:nvPr/>
        </p:nvSpPr>
        <p:spPr>
          <a:xfrm>
            <a:off x="4343500" y="2948275"/>
            <a:ext cx="8796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GitLab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"/>
          <p:cNvSpPr txBox="1"/>
          <p:nvPr>
            <p:ph type="title"/>
          </p:nvPr>
        </p:nvSpPr>
        <p:spPr>
          <a:xfrm>
            <a:off x="692700" y="216425"/>
            <a:ext cx="7853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“С Нуля до Новичка”</a:t>
            </a:r>
            <a:endParaRPr sz="34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51" name="Google Shape;151;p5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5"/>
          <p:cNvSpPr txBox="1"/>
          <p:nvPr/>
        </p:nvSpPr>
        <p:spPr>
          <a:xfrm>
            <a:off x="4019775" y="2245375"/>
            <a:ext cx="3429000" cy="15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5"/>
          <p:cNvSpPr/>
          <p:nvPr/>
        </p:nvSpPr>
        <p:spPr>
          <a:xfrm>
            <a:off x="3534350" y="2183400"/>
            <a:ext cx="15699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Запуск команд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4" name="Google Shape;154;p5"/>
          <p:cNvSpPr/>
          <p:nvPr/>
        </p:nvSpPr>
        <p:spPr>
          <a:xfrm>
            <a:off x="5228200" y="2183400"/>
            <a:ext cx="29847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Навигация: </a:t>
            </a: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cd, ls, pwd, which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5" name="Google Shape;155;p5"/>
          <p:cNvSpPr/>
          <p:nvPr/>
        </p:nvSpPr>
        <p:spPr>
          <a:xfrm>
            <a:off x="3534350" y="2571750"/>
            <a:ext cx="37491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Переменные окружения: env, export, $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6" name="Google Shape;156;p5"/>
          <p:cNvSpPr/>
          <p:nvPr/>
        </p:nvSpPr>
        <p:spPr>
          <a:xfrm>
            <a:off x="3534350" y="2960100"/>
            <a:ext cx="15699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Права доступа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7" name="Google Shape;157;p5"/>
          <p:cNvSpPr/>
          <p:nvPr/>
        </p:nvSpPr>
        <p:spPr>
          <a:xfrm>
            <a:off x="5167525" y="2960100"/>
            <a:ext cx="30453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Текстовый редакторы </a:t>
            </a:r>
            <a:r>
              <a:rPr b="1" i="0" lang="ru" sz="1300" u="none" cap="none" strike="noStrike">
                <a:solidFill>
                  <a:srgbClr val="343738"/>
                </a:solidFill>
                <a:latin typeface="Montserrat"/>
                <a:ea typeface="Montserrat"/>
                <a:cs typeface="Montserrat"/>
                <a:sym typeface="Montserrat"/>
              </a:rPr>
              <a:t>vim, nano</a:t>
            </a:r>
            <a:endParaRPr b="1" i="0" sz="13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" name="Google Shape;158;p5"/>
          <p:cNvSpPr txBox="1"/>
          <p:nvPr/>
        </p:nvSpPr>
        <p:spPr>
          <a:xfrm>
            <a:off x="3472150" y="3597650"/>
            <a:ext cx="47484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знакомство с Linux, навигация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на сервере, настройка прав доступа, запуск программ на сервере так, чтобы ничего не ломалось, 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9" name="Google Shape;159;p5"/>
          <p:cNvSpPr txBox="1"/>
          <p:nvPr/>
        </p:nvSpPr>
        <p:spPr>
          <a:xfrm>
            <a:off x="37831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Модуль: </a:t>
            </a:r>
            <a:r>
              <a:rPr b="0" i="0" lang="ru" sz="18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Командная строка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0" name="Google Shape;160;p5"/>
          <p:cNvSpPr txBox="1"/>
          <p:nvPr/>
        </p:nvSpPr>
        <p:spPr>
          <a:xfrm>
            <a:off x="38077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43 часов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Уроков: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5 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Заданий: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41 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61" name="Google Shape;16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4950" y="1221625"/>
            <a:ext cx="3215600" cy="321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5"/>
          <p:cNvSpPr/>
          <p:nvPr/>
        </p:nvSpPr>
        <p:spPr>
          <a:xfrm>
            <a:off x="7332450" y="2571750"/>
            <a:ext cx="8805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Потоки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A3FD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6"/>
          <p:cNvPicPr preferRelativeResize="0"/>
          <p:nvPr/>
        </p:nvPicPr>
        <p:blipFill rotWithShape="1">
          <a:blip r:embed="rId3">
            <a:alphaModFix/>
          </a:blip>
          <a:srcRect b="6032" l="556" r="0" t="10060"/>
          <a:stretch/>
        </p:blipFill>
        <p:spPr>
          <a:xfrm>
            <a:off x="0" y="0"/>
            <a:ext cx="913247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6"/>
          <p:cNvPicPr preferRelativeResize="0"/>
          <p:nvPr/>
        </p:nvPicPr>
        <p:blipFill rotWithShape="1">
          <a:blip r:embed="rId4">
            <a:alphaModFix amt="60000"/>
          </a:blip>
          <a:srcRect b="0" l="0" r="0" t="0"/>
          <a:stretch/>
        </p:blipFill>
        <p:spPr>
          <a:xfrm>
            <a:off x="0" y="-123050"/>
            <a:ext cx="9144000" cy="526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6"/>
          <p:cNvSpPr txBox="1"/>
          <p:nvPr>
            <p:ph type="title"/>
          </p:nvPr>
        </p:nvSpPr>
        <p:spPr>
          <a:xfrm>
            <a:off x="692700" y="216425"/>
            <a:ext cx="7853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solidFill>
                  <a:schemeClr val="lt1"/>
                </a:solidFill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“С Нуля до Новичка”</a:t>
            </a:r>
            <a:endParaRPr sz="34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6"/>
          <p:cNvSpPr txBox="1"/>
          <p:nvPr/>
        </p:nvSpPr>
        <p:spPr>
          <a:xfrm>
            <a:off x="4019775" y="2245375"/>
            <a:ext cx="3429000" cy="15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3214175" y="2183400"/>
            <a:ext cx="18900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Проверка гипотез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692700" y="2183400"/>
            <a:ext cx="23562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Отладка чужого кода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4" name="Google Shape;174;p6"/>
          <p:cNvSpPr txBox="1"/>
          <p:nvPr/>
        </p:nvSpPr>
        <p:spPr>
          <a:xfrm>
            <a:off x="652750" y="3597650"/>
            <a:ext cx="47484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Устраним ошибки на Литрес, поправим “кривую” смс-рассылку от МЧС 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5" name="Google Shape;175;p6"/>
          <p:cNvSpPr txBox="1"/>
          <p:nvPr/>
        </p:nvSpPr>
        <p:spPr>
          <a:xfrm>
            <a:off x="8113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Модуль: </a:t>
            </a:r>
            <a:r>
              <a:rPr b="0" i="0" lang="ru" sz="18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Дебаг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76" name="Google Shape;176;p6"/>
          <p:cNvSpPr txBox="1"/>
          <p:nvPr/>
        </p:nvSpPr>
        <p:spPr>
          <a:xfrm>
            <a:off x="9121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20 часов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Уроков: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2 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Заданий: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23 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77" name="Google Shape;177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74750" y="1221625"/>
            <a:ext cx="3265000" cy="326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6"/>
          <p:cNvSpPr/>
          <p:nvPr/>
        </p:nvSpPr>
        <p:spPr>
          <a:xfrm>
            <a:off x="692700" y="2507450"/>
            <a:ext cx="40812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Поиск и устранение ошибок </a:t>
            </a:r>
            <a:r>
              <a:rPr b="0" i="1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без костылей</a:t>
            </a:r>
            <a:endParaRPr b="0" i="1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"/>
          <p:cNvSpPr txBox="1"/>
          <p:nvPr>
            <p:ph type="title"/>
          </p:nvPr>
        </p:nvSpPr>
        <p:spPr>
          <a:xfrm>
            <a:off x="692700" y="216425"/>
            <a:ext cx="7853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“С Нуля до Новичка”</a:t>
            </a:r>
            <a:endParaRPr sz="34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84" name="Google Shape;184;p7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7"/>
          <p:cNvSpPr txBox="1"/>
          <p:nvPr/>
        </p:nvSpPr>
        <p:spPr>
          <a:xfrm>
            <a:off x="38593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Тренажеры для отработки навыков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86" name="Google Shape;18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3400" y="1532775"/>
            <a:ext cx="2356200" cy="2743731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7"/>
          <p:cNvSpPr txBox="1"/>
          <p:nvPr/>
        </p:nvSpPr>
        <p:spPr>
          <a:xfrm>
            <a:off x="39601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20+ часов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88" name="Google Shape;188;p7"/>
          <p:cNvSpPr txBox="1"/>
          <p:nvPr/>
        </p:nvSpPr>
        <p:spPr>
          <a:xfrm>
            <a:off x="3644725" y="2301875"/>
            <a:ext cx="49701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: найдём оптимальные решения для сложных задач  </a:t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89" name="Google Shape;189;p7"/>
          <p:cNvSpPr/>
          <p:nvPr/>
        </p:nvSpPr>
        <p:spPr>
          <a:xfrm>
            <a:off x="3568525" y="2036075"/>
            <a:ext cx="2838300" cy="2478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1F2328"/>
                </a:solidFill>
                <a:latin typeface="Montserrat"/>
                <a:ea typeface="Montserrat"/>
                <a:cs typeface="Montserrat"/>
                <a:sym typeface="Montserrat"/>
              </a:rPr>
              <a:t>Упражнения на алгоритмы</a:t>
            </a:r>
            <a:endParaRPr b="1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0" name="Google Shape;190;p7"/>
          <p:cNvSpPr txBox="1"/>
          <p:nvPr/>
        </p:nvSpPr>
        <p:spPr>
          <a:xfrm>
            <a:off x="5821225" y="1951063"/>
            <a:ext cx="29583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8 часов   </a:t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1" name="Google Shape;191;p7"/>
          <p:cNvSpPr txBox="1"/>
          <p:nvPr/>
        </p:nvSpPr>
        <p:spPr>
          <a:xfrm>
            <a:off x="3644725" y="3292475"/>
            <a:ext cx="49701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: пополним лексический запас техническими терминами, узнаем про “чистый” код и инструменты профессионального разработчика  </a:t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2" name="Google Shape;192;p7"/>
          <p:cNvSpPr/>
          <p:nvPr/>
        </p:nvSpPr>
        <p:spPr>
          <a:xfrm>
            <a:off x="3568525" y="3026675"/>
            <a:ext cx="2838300" cy="2478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1F2328"/>
                </a:solidFill>
                <a:latin typeface="Montserrat"/>
                <a:ea typeface="Montserrat"/>
                <a:cs typeface="Montserrat"/>
                <a:sym typeface="Montserrat"/>
              </a:rPr>
              <a:t>Технический английский</a:t>
            </a:r>
            <a:endParaRPr b="1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" name="Google Shape;193;p7"/>
          <p:cNvSpPr txBox="1"/>
          <p:nvPr/>
        </p:nvSpPr>
        <p:spPr>
          <a:xfrm>
            <a:off x="5821225" y="2941663"/>
            <a:ext cx="29583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18 часов   </a:t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A3FD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g29e212a44de_0_57"/>
          <p:cNvPicPr preferRelativeResize="0"/>
          <p:nvPr/>
        </p:nvPicPr>
        <p:blipFill rotWithShape="1">
          <a:blip r:embed="rId3">
            <a:alphaModFix/>
          </a:blip>
          <a:srcRect b="6032" l="556" r="0" t="10060"/>
          <a:stretch/>
        </p:blipFill>
        <p:spPr>
          <a:xfrm>
            <a:off x="0" y="0"/>
            <a:ext cx="913247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g29e212a44de_0_57"/>
          <p:cNvPicPr preferRelativeResize="0"/>
          <p:nvPr/>
        </p:nvPicPr>
        <p:blipFill rotWithShape="1">
          <a:blip r:embed="rId4">
            <a:alphaModFix amt="60000"/>
          </a:blip>
          <a:srcRect b="0" l="0" r="0" t="0"/>
          <a:stretch/>
        </p:blipFill>
        <p:spPr>
          <a:xfrm>
            <a:off x="0" y="-123050"/>
            <a:ext cx="9144000" cy="526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29e212a44de_0_57"/>
          <p:cNvSpPr txBox="1"/>
          <p:nvPr>
            <p:ph type="title"/>
          </p:nvPr>
        </p:nvSpPr>
        <p:spPr>
          <a:xfrm>
            <a:off x="692700" y="216425"/>
            <a:ext cx="7853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solidFill>
                  <a:schemeClr val="lt1"/>
                </a:solidFill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“С Нуля до Новичка”</a:t>
            </a:r>
            <a:endParaRPr sz="34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201" name="Google Shape;201;g29e212a44de_0_57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g29e212a44de_0_57"/>
          <p:cNvSpPr/>
          <p:nvPr/>
        </p:nvSpPr>
        <p:spPr>
          <a:xfrm>
            <a:off x="3588300" y="2107200"/>
            <a:ext cx="3708600" cy="2478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1F2328"/>
                </a:solidFill>
                <a:latin typeface="Montserrat"/>
                <a:ea typeface="Montserrat"/>
                <a:cs typeface="Montserrat"/>
                <a:sym typeface="Montserrat"/>
              </a:rPr>
              <a:t>Компьютерная грамотность</a:t>
            </a:r>
            <a:endParaRPr b="1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3" name="Google Shape;203;g29e212a44de_0_57"/>
          <p:cNvSpPr txBox="1"/>
          <p:nvPr/>
        </p:nvSpPr>
        <p:spPr>
          <a:xfrm>
            <a:off x="3630700" y="1064700"/>
            <a:ext cx="459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Стартовые навыки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04" name="Google Shape;204;g29e212a44de_0_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3400" y="1532775"/>
            <a:ext cx="2356200" cy="2743731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29e212a44de_0_57"/>
          <p:cNvSpPr/>
          <p:nvPr/>
        </p:nvSpPr>
        <p:spPr>
          <a:xfrm>
            <a:off x="3574275" y="3099975"/>
            <a:ext cx="2647800" cy="2478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Английский язык</a:t>
            </a:r>
            <a:endParaRPr b="1" i="0" sz="13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6" name="Google Shape;206;g29e212a44de_0_57"/>
          <p:cNvSpPr txBox="1"/>
          <p:nvPr/>
        </p:nvSpPr>
        <p:spPr>
          <a:xfrm>
            <a:off x="3574275" y="2384550"/>
            <a:ext cx="5060400" cy="3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Уверенный пользователь своей в своей операционной системе и в интернете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07" name="Google Shape;207;g29e212a44de_0_57"/>
          <p:cNvSpPr txBox="1"/>
          <p:nvPr/>
        </p:nvSpPr>
        <p:spPr>
          <a:xfrm>
            <a:off x="3630700" y="3421800"/>
            <a:ext cx="5060400" cy="3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Читаю со словарем (~ B1 и выше)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8"/>
          <p:cNvPicPr preferRelativeResize="0"/>
          <p:nvPr/>
        </p:nvPicPr>
        <p:blipFill rotWithShape="1">
          <a:blip r:embed="rId3">
            <a:alphaModFix/>
          </a:blip>
          <a:srcRect b="4398" l="0" r="0" t="6711"/>
          <a:stretch/>
        </p:blipFill>
        <p:spPr>
          <a:xfrm>
            <a:off x="0" y="-29125"/>
            <a:ext cx="9144000" cy="5172626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8"/>
          <p:cNvSpPr/>
          <p:nvPr/>
        </p:nvSpPr>
        <p:spPr>
          <a:xfrm>
            <a:off x="887850" y="2369300"/>
            <a:ext cx="1569900" cy="2148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14" name="Google Shape;214;p8"/>
          <p:cNvPicPr preferRelativeResize="0"/>
          <p:nvPr/>
        </p:nvPicPr>
        <p:blipFill rotWithShape="1">
          <a:blip r:embed="rId4">
            <a:alphaModFix amt="70000"/>
          </a:blip>
          <a:srcRect b="0" l="0" r="0" t="0"/>
          <a:stretch/>
        </p:blipFill>
        <p:spPr>
          <a:xfrm>
            <a:off x="0" y="-29125"/>
            <a:ext cx="9144000" cy="517262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8"/>
          <p:cNvSpPr txBox="1"/>
          <p:nvPr>
            <p:ph type="title"/>
          </p:nvPr>
        </p:nvSpPr>
        <p:spPr>
          <a:xfrm>
            <a:off x="692700" y="216425"/>
            <a:ext cx="7853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solidFill>
                  <a:schemeClr val="lt1"/>
                </a:solidFill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“С Нуля до Новичка”</a:t>
            </a:r>
            <a:endParaRPr sz="34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216" name="Google Shape;216;p8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8"/>
          <p:cNvSpPr txBox="1"/>
          <p:nvPr/>
        </p:nvSpPr>
        <p:spPr>
          <a:xfrm>
            <a:off x="4019775" y="2245375"/>
            <a:ext cx="3429000" cy="15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8"/>
          <p:cNvSpPr txBox="1"/>
          <p:nvPr/>
        </p:nvSpPr>
        <p:spPr>
          <a:xfrm>
            <a:off x="25639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И весь путь будет пройден при поддержке: 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19" name="Google Shape;219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91649" y="2598113"/>
            <a:ext cx="936123" cy="1090083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8"/>
          <p:cNvSpPr txBox="1"/>
          <p:nvPr/>
        </p:nvSpPr>
        <p:spPr>
          <a:xfrm>
            <a:off x="26647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Индивидуального Ментора и Код-ревьюера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21" name="Google Shape;221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44526" y="2425125"/>
            <a:ext cx="1345297" cy="134527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8"/>
          <p:cNvSpPr/>
          <p:nvPr/>
        </p:nvSpPr>
        <p:spPr>
          <a:xfrm>
            <a:off x="713800" y="2714550"/>
            <a:ext cx="2261400" cy="1978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Действующий middle-программист, который всегда на связи и готов помочь и </a:t>
            </a:r>
            <a:r>
              <a:rPr b="1" i="0" lang="ru" sz="1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направить </a:t>
            </a:r>
            <a:endParaRPr b="1" i="0" sz="13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 решению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23" name="Google Shape;223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99451" y="1591325"/>
            <a:ext cx="1090097" cy="1090075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8"/>
          <p:cNvSpPr/>
          <p:nvPr/>
        </p:nvSpPr>
        <p:spPr>
          <a:xfrm>
            <a:off x="6047800" y="2714550"/>
            <a:ext cx="2261400" cy="1978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Проверяет Ваш код и отправляет 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 “Работу над ошибками”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25" name="Google Shape;225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>
            <a:off x="6695425" y="1575425"/>
            <a:ext cx="1090100" cy="10901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8"/>
          <p:cNvSpPr txBox="1"/>
          <p:nvPr/>
        </p:nvSpPr>
        <p:spPr>
          <a:xfrm>
            <a:off x="1313625" y="2445725"/>
            <a:ext cx="11742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ru" sz="2400" u="none" cap="none" strike="noStrike">
                <a:solidFill>
                  <a:schemeClr val="lt1"/>
                </a:solidFill>
                <a:highlight>
                  <a:srgbClr val="00A3FD"/>
                </a:highlight>
                <a:latin typeface="Oswald SemiBold"/>
                <a:ea typeface="Oswald SemiBold"/>
                <a:cs typeface="Oswald SemiBold"/>
                <a:sym typeface="Oswald SemiBold"/>
              </a:rPr>
              <a:t>Ментор</a:t>
            </a:r>
            <a:endParaRPr b="0" i="0" sz="2400" u="none" cap="none" strike="noStrike">
              <a:solidFill>
                <a:schemeClr val="lt1"/>
              </a:solidFill>
              <a:highlight>
                <a:srgbClr val="00A3FD"/>
              </a:highlight>
              <a:latin typeface="Oswald SemiBold"/>
              <a:ea typeface="Oswald SemiBold"/>
              <a:cs typeface="Oswald SemiBold"/>
              <a:sym typeface="Oswald SemiBold"/>
            </a:endParaRPr>
          </a:p>
        </p:txBody>
      </p:sp>
      <p:sp>
        <p:nvSpPr>
          <p:cNvPr id="227" name="Google Shape;227;p8"/>
          <p:cNvSpPr txBox="1"/>
          <p:nvPr/>
        </p:nvSpPr>
        <p:spPr>
          <a:xfrm>
            <a:off x="6273275" y="2447850"/>
            <a:ext cx="19344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ru" sz="2400" u="none" cap="none" strike="noStrike">
                <a:solidFill>
                  <a:schemeClr val="lt1"/>
                </a:solidFill>
                <a:highlight>
                  <a:srgbClr val="00A3FD"/>
                </a:highlight>
                <a:latin typeface="Oswald SemiBold"/>
                <a:ea typeface="Oswald SemiBold"/>
                <a:cs typeface="Oswald SemiBold"/>
                <a:sym typeface="Oswald SemiBold"/>
              </a:rPr>
              <a:t>Код-ревьюер</a:t>
            </a:r>
            <a:endParaRPr b="0" i="0" sz="2400" u="none" cap="none" strike="noStrike">
              <a:solidFill>
                <a:schemeClr val="lt1"/>
              </a:solidFill>
              <a:highlight>
                <a:srgbClr val="00A3FD"/>
              </a:highlight>
              <a:latin typeface="Oswald SemiBold"/>
              <a:ea typeface="Oswald SemiBold"/>
              <a:cs typeface="Oswald SemiBold"/>
              <a:sym typeface="Oswald SemiBold"/>
            </a:endParaRPr>
          </a:p>
        </p:txBody>
      </p:sp>
      <p:sp>
        <p:nvSpPr>
          <p:cNvPr id="228" name="Google Shape;228;p8"/>
          <p:cNvSpPr txBox="1"/>
          <p:nvPr/>
        </p:nvSpPr>
        <p:spPr>
          <a:xfrm>
            <a:off x="3524025" y="3815275"/>
            <a:ext cx="2179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8"/>
          <p:cNvSpPr txBox="1"/>
          <p:nvPr/>
        </p:nvSpPr>
        <p:spPr>
          <a:xfrm>
            <a:off x="3121900" y="3703225"/>
            <a:ext cx="27918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Это Вы осваиваете 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НОВУЮ ПРОФЕССИЮ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, обучаясь 2 часа в день</a:t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ru" sz="10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(15 часов в неделю)</a:t>
            </a:r>
            <a:endParaRPr b="0" i="1" sz="10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