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Oswald Medium"/>
      <p:regular r:id="rId19"/>
      <p:bold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  <p:embeddedFont>
      <p:font typeface="Montserrat ExtraLight"/>
      <p:regular r:id="rId33"/>
      <p:bold r:id="rId34"/>
      <p:italic r:id="rId35"/>
      <p:boldItalic r:id="rId36"/>
    </p:embeddedFont>
    <p:embeddedFont>
      <p:font typeface="Oswald SemiBold"/>
      <p:regular r:id="rId37"/>
      <p:bold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37">
          <p15:clr>
            <a:srgbClr val="747775"/>
          </p15:clr>
        </p15:guide>
        <p15:guide id="2" pos="436">
          <p15:clr>
            <a:srgbClr val="747775"/>
          </p15:clr>
        </p15:guide>
      </p15:sldGuideLst>
    </p:ext>
    <p:ext uri="GoogleSlidesCustomDataVersion2">
      <go:slidesCustomData xmlns:go="http://customooxmlschemas.google.com/" r:id="rId41" roundtripDataSignature="AMtx7mhdLAAHa5Zpk0BvSwmIxDqH33TL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37" orient="horz"/>
        <p:guide pos="4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font" Target="fonts/OswaldMedium-bold.fntdata"/><Relationship Id="rId41" Type="http://customschemas.google.com/relationships/presentationmetadata" Target="meta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ExtraLigh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ExtraLight-bold.fntdata"/><Relationship Id="rId15" Type="http://schemas.openxmlformats.org/officeDocument/2006/relationships/font" Target="fonts/MontserratSemiBold-regular.fntdata"/><Relationship Id="rId37" Type="http://schemas.openxmlformats.org/officeDocument/2006/relationships/font" Target="fonts/Oswald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ExtraLight-boldItalic.fntdata"/><Relationship Id="rId17" Type="http://schemas.openxmlformats.org/officeDocument/2006/relationships/font" Target="fonts/MontserratSemiBold-italic.fntdata"/><Relationship Id="rId39" Type="http://schemas.openxmlformats.org/officeDocument/2006/relationships/font" Target="fonts/Oswald-regular.fntdata"/><Relationship Id="rId16" Type="http://schemas.openxmlformats.org/officeDocument/2006/relationships/font" Target="fonts/MontserratSemiBold-bold.fntdata"/><Relationship Id="rId38" Type="http://schemas.openxmlformats.org/officeDocument/2006/relationships/font" Target="fonts/OswaldSemiBold-bold.fntdata"/><Relationship Id="rId19" Type="http://schemas.openxmlformats.org/officeDocument/2006/relationships/font" Target="fonts/OswaldMedium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e212a44d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9e212a44d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e212a44d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9e212a44d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e212a44d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9e212a44d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.jp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4222" l="-1389" r="0" t="4786"/>
          <a:stretch/>
        </p:blipFill>
        <p:spPr>
          <a:xfrm>
            <a:off x="-135775" y="-123050"/>
            <a:ext cx="9279900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Девман</a:t>
            </a:r>
            <a:endParaRPr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1413150" y="2720975"/>
            <a:ext cx="62901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114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Лицензированная онлайн-школа по изучению Python, созданная «программистами для программистов» со своей платформой и авторской методикой обучения </a:t>
            </a:r>
            <a:endParaRPr sz="114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13072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01025"/>
            <a:ext cx="9144000" cy="441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 amt="50000"/>
          </a:blip>
          <a:srcRect b="8738" l="-1970" r="1970" t="-8740"/>
          <a:stretch/>
        </p:blipFill>
        <p:spPr>
          <a:xfrm>
            <a:off x="-214100" y="-2645250"/>
            <a:ext cx="9358100" cy="77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>
            <p:ph idx="1" type="body"/>
          </p:nvPr>
        </p:nvSpPr>
        <p:spPr>
          <a:xfrm>
            <a:off x="1428150" y="1813900"/>
            <a:ext cx="6135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Ступень “С Нуля до Новичка”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2"/>
          <p:cNvSpPr txBox="1"/>
          <p:nvPr>
            <p:ph idx="4294967295" type="ctrTitle"/>
          </p:nvPr>
        </p:nvSpPr>
        <p:spPr>
          <a:xfrm>
            <a:off x="313850" y="-26200"/>
            <a:ext cx="85206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" sz="4800" u="none" cap="none" strike="noStrike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Курс “Профессия Middle Python/Django разработчик”</a:t>
            </a:r>
            <a:endParaRPr b="0" i="0" sz="4800" u="none" cap="none" strike="noStrike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28607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71438" rotWithShape="0" algn="bl" dir="4559999" dist="19050">
              <a:schemeClr val="dk1">
                <a:alpha val="4745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278650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328693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8736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28779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78822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28865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789085" y="23944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6289515" y="24706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2286075" y="34687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78650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28693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378736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428779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478822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28865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578908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6289515" y="33163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2286075" y="42868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278650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328693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378736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428779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478822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28865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78908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628951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6643815" y="289345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931765" y="3900575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7624" y="1885949"/>
            <a:ext cx="75380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idx="1" type="body"/>
          </p:nvPr>
        </p:nvSpPr>
        <p:spPr>
          <a:xfrm>
            <a:off x="2238050" y="2818463"/>
            <a:ext cx="46062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4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Ступень “От Новичка до Джуна”</a:t>
            </a:r>
            <a:endParaRPr sz="1400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2467250" y="3808763"/>
            <a:ext cx="4147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4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Ступень “От Джуна до Мидла”</a:t>
            </a:r>
            <a:endParaRPr sz="1400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099400" y="2724150"/>
            <a:ext cx="100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Вы здесь</a:t>
            </a:r>
            <a:endParaRPr b="1" i="0" sz="11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664099" y="2100900"/>
            <a:ext cx="182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 месяцев (18 недель)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045088" y="3091488"/>
            <a:ext cx="114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 месяцев</a:t>
            </a:r>
            <a:endParaRPr b="0" i="0" sz="10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121288" y="4082088"/>
            <a:ext cx="114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10 месяцев</a:t>
            </a:r>
            <a:endParaRPr b="0" i="0" sz="10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49644">
            <a:off x="6445250" y="4088225"/>
            <a:ext cx="504300" cy="5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e212a44de_0_1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“С Нуля до Новичка”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9" name="Google Shape;109;g29e212a44de_0_1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29e212a44de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48" y="15283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9e212a44de_0_1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9e212a44de_0_1"/>
          <p:cNvSpPr/>
          <p:nvPr/>
        </p:nvSpPr>
        <p:spPr>
          <a:xfrm>
            <a:off x="3534350" y="2183400"/>
            <a:ext cx="1972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>
                <a:latin typeface="Montserrat Medium"/>
                <a:ea typeface="Montserrat Medium"/>
                <a:cs typeface="Montserrat Medium"/>
                <a:sym typeface="Montserrat Medium"/>
              </a:rPr>
              <a:t>GitHub веб-клиент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g29e212a44de_0_1"/>
          <p:cNvSpPr/>
          <p:nvPr/>
        </p:nvSpPr>
        <p:spPr>
          <a:xfrm>
            <a:off x="5607825" y="2183400"/>
            <a:ext cx="1572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Переменные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g29e212a44de_0_1"/>
          <p:cNvSpPr/>
          <p:nvPr/>
        </p:nvSpPr>
        <p:spPr>
          <a:xfrm>
            <a:off x="3534350" y="2571750"/>
            <a:ext cx="1146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Циклы for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g29e212a44de_0_1"/>
          <p:cNvSpPr/>
          <p:nvPr/>
        </p:nvSpPr>
        <p:spPr>
          <a:xfrm>
            <a:off x="4771225" y="2571750"/>
            <a:ext cx="2512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Подключение библиотек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g29e212a44de_0_1"/>
          <p:cNvSpPr/>
          <p:nvPr/>
        </p:nvSpPr>
        <p:spPr>
          <a:xfrm>
            <a:off x="7283425" y="2183400"/>
            <a:ext cx="1146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Функции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g29e212a44de_0_1"/>
          <p:cNvSpPr/>
          <p:nvPr/>
        </p:nvSpPr>
        <p:spPr>
          <a:xfrm>
            <a:off x="7373700" y="2571750"/>
            <a:ext cx="1146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Условия if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g29e212a44de_0_1"/>
          <p:cNvSpPr/>
          <p:nvPr/>
        </p:nvSpPr>
        <p:spPr>
          <a:xfrm>
            <a:off x="3534350" y="2960100"/>
            <a:ext cx="1146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Pillow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g29e212a44de_0_1"/>
          <p:cNvSpPr/>
          <p:nvPr/>
        </p:nvSpPr>
        <p:spPr>
          <a:xfrm>
            <a:off x="5889450" y="2960100"/>
            <a:ext cx="1025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Строки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g29e212a44de_0_1"/>
          <p:cNvSpPr/>
          <p:nvPr/>
        </p:nvSpPr>
        <p:spPr>
          <a:xfrm>
            <a:off x="7004950" y="2960100"/>
            <a:ext cx="1025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JSON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g29e212a44de_0_1"/>
          <p:cNvSpPr txBox="1"/>
          <p:nvPr/>
        </p:nvSpPr>
        <p:spPr>
          <a:xfrm>
            <a:off x="3464550" y="3779650"/>
            <a:ext cx="5226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чат-бот для Telegram, простенький сайт с нуля, программа для рассылки через e-mail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g29e212a44de_0_1"/>
          <p:cNvSpPr txBox="1"/>
          <p:nvPr/>
        </p:nvSpPr>
        <p:spPr>
          <a:xfrm>
            <a:off x="37831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Основы Python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" name="Google Shape;123;g29e212a44de_0_1"/>
          <p:cNvSpPr txBox="1"/>
          <p:nvPr/>
        </p:nvSpPr>
        <p:spPr>
          <a:xfrm>
            <a:off x="3807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100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8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95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g29e212a44de_0_1"/>
          <p:cNvSpPr/>
          <p:nvPr/>
        </p:nvSpPr>
        <p:spPr>
          <a:xfrm>
            <a:off x="4771225" y="2949575"/>
            <a:ext cx="1025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Flask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9e212a44de_0_21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9e212a44de_0_21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9e212a44de_0_21"/>
          <p:cNvPicPr preferRelativeResize="0"/>
          <p:nvPr/>
        </p:nvPicPr>
        <p:blipFill rotWithShape="1">
          <a:blip r:embed="rId5">
            <a:alphaModFix amt="30000"/>
          </a:blip>
          <a:srcRect b="0" l="0" r="0" t="0"/>
          <a:stretch/>
        </p:blipFill>
        <p:spPr>
          <a:xfrm>
            <a:off x="826050" y="1506412"/>
            <a:ext cx="270575" cy="4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9e212a44de_0_21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“С Нуля до Новичка”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3" name="Google Shape;133;g29e212a44de_0_21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29e212a44de_0_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0848" y="15469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9e212a44de_0_21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9e212a44de_0_21"/>
          <p:cNvSpPr/>
          <p:nvPr/>
        </p:nvSpPr>
        <p:spPr>
          <a:xfrm>
            <a:off x="692700" y="2171575"/>
            <a:ext cx="2395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репозиториев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g29e212a44de_0_21"/>
          <p:cNvSpPr/>
          <p:nvPr/>
        </p:nvSpPr>
        <p:spPr>
          <a:xfrm>
            <a:off x="3191675" y="2171575"/>
            <a:ext cx="2031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Интерфейс Github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g29e212a44de_0_21"/>
          <p:cNvSpPr/>
          <p:nvPr/>
        </p:nvSpPr>
        <p:spPr>
          <a:xfrm>
            <a:off x="692700" y="2559925"/>
            <a:ext cx="3172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Документация проекта: README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g29e212a44de_0_21"/>
          <p:cNvSpPr/>
          <p:nvPr/>
        </p:nvSpPr>
        <p:spPr>
          <a:xfrm>
            <a:off x="3958023" y="2559925"/>
            <a:ext cx="1265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gitignore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g29e212a44de_0_21"/>
          <p:cNvSpPr/>
          <p:nvPr/>
        </p:nvSpPr>
        <p:spPr>
          <a:xfrm>
            <a:off x="692700" y="2948275"/>
            <a:ext cx="1385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Pull-Request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g29e212a44de_0_21"/>
          <p:cNvSpPr txBox="1"/>
          <p:nvPr/>
        </p:nvSpPr>
        <p:spPr>
          <a:xfrm>
            <a:off x="651375" y="3573225"/>
            <a:ext cx="5434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умение публиковать проекты на GitHub, объединение кода от разных разработчиков, написание документации 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проектов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g29e212a44de_0_21"/>
          <p:cNvSpPr txBox="1"/>
          <p:nvPr/>
        </p:nvSpPr>
        <p:spPr>
          <a:xfrm>
            <a:off x="1096625" y="1042025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Git и GitHub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g29e212a44de_0_21"/>
          <p:cNvSpPr txBox="1"/>
          <p:nvPr/>
        </p:nvSpPr>
        <p:spPr>
          <a:xfrm>
            <a:off x="1197425" y="1394550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43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5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49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g29e212a44de_0_21"/>
          <p:cNvSpPr/>
          <p:nvPr/>
        </p:nvSpPr>
        <p:spPr>
          <a:xfrm>
            <a:off x="2150150" y="2948275"/>
            <a:ext cx="2121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Объединение веток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g29e212a44de_0_21"/>
          <p:cNvSpPr/>
          <p:nvPr/>
        </p:nvSpPr>
        <p:spPr>
          <a:xfrm>
            <a:off x="4343500" y="2948275"/>
            <a:ext cx="879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GitLab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“С Нуля до Новичка”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534350" y="2183400"/>
            <a:ext cx="1569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Запуск команд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228200" y="2183400"/>
            <a:ext cx="29847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Навигация: </a:t>
            </a: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cd, ls, pwd, which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3534350" y="2571750"/>
            <a:ext cx="3749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Переменные окружения: env, export, $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534350" y="2960100"/>
            <a:ext cx="1569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Права доступа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167525" y="2960100"/>
            <a:ext cx="3045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Текстовый редакторы </a:t>
            </a:r>
            <a:r>
              <a:rPr b="1" i="0" lang="ru" sz="1300" u="none" cap="none" strike="noStrike">
                <a:solidFill>
                  <a:srgbClr val="343738"/>
                </a:solidFill>
                <a:latin typeface="Montserrat"/>
                <a:ea typeface="Montserrat"/>
                <a:cs typeface="Montserrat"/>
                <a:sym typeface="Montserrat"/>
              </a:rPr>
              <a:t>vim, nano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472150" y="3597650"/>
            <a:ext cx="4748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знакомство с Linux, навигация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на сервере, настройка прав доступа, запуск программ на сервере так, чтобы ничего не ломалось, 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7831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Командная строка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807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43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5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41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0" y="1221625"/>
            <a:ext cx="3215600" cy="32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/>
          <p:nvPr/>
        </p:nvSpPr>
        <p:spPr>
          <a:xfrm>
            <a:off x="7332450" y="2571750"/>
            <a:ext cx="880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Потоки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“С Нуля до Новичка”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214175" y="2183400"/>
            <a:ext cx="1890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Проверка гипотез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692700" y="2183400"/>
            <a:ext cx="2356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Отладка чужого кода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652750" y="3597650"/>
            <a:ext cx="4748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Устраним ошибки на Литрес, поправим “кривую” смс-рассылку от МЧС 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811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Дебаг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912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20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2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23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4750" y="1221625"/>
            <a:ext cx="3265000" cy="32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>
            <a:off x="692700" y="2507450"/>
            <a:ext cx="4081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Поиск и устранение ошибок </a:t>
            </a:r>
            <a:r>
              <a:rPr b="0" i="1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без костылей</a:t>
            </a:r>
            <a:endParaRPr b="0" i="1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“С Нуля до Новичка”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3859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Тренажеры для отработки навыков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 txBox="1"/>
          <p:nvPr/>
        </p:nvSpPr>
        <p:spPr>
          <a:xfrm>
            <a:off x="3960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20+ часов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3644725" y="2301875"/>
            <a:ext cx="4970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: найдём оптимальные решения для сложных задач  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568525" y="2036075"/>
            <a:ext cx="28383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1F2328"/>
                </a:solidFill>
                <a:latin typeface="Montserrat"/>
                <a:ea typeface="Montserrat"/>
                <a:cs typeface="Montserrat"/>
                <a:sym typeface="Montserrat"/>
              </a:rPr>
              <a:t>Упражнения на алгоритмы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5821225" y="1951063"/>
            <a:ext cx="29583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8 часов   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3644725" y="3292475"/>
            <a:ext cx="4970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: пополним лексический запас техническими терминами, узнаем про “чистый” код и инструменты профессионального разработчика  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3568525" y="3026675"/>
            <a:ext cx="28383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1F2328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Технический английский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5821225" y="2941663"/>
            <a:ext cx="29583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18 часов   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9e212a44de_0_57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9e212a44de_0_57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9e212a44de_0_57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“С Нуля до Новичка”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" name="Google Shape;201;g29e212a44de_0_57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9e212a44de_0_57"/>
          <p:cNvSpPr/>
          <p:nvPr/>
        </p:nvSpPr>
        <p:spPr>
          <a:xfrm>
            <a:off x="3588300" y="2107200"/>
            <a:ext cx="37086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1F2328"/>
                </a:solidFill>
                <a:latin typeface="Montserrat"/>
                <a:ea typeface="Montserrat"/>
                <a:cs typeface="Montserrat"/>
                <a:sym typeface="Montserrat"/>
              </a:rPr>
              <a:t>Компьютерная грамотность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g29e212a44de_0_57"/>
          <p:cNvSpPr txBox="1"/>
          <p:nvPr/>
        </p:nvSpPr>
        <p:spPr>
          <a:xfrm>
            <a:off x="3630700" y="1064700"/>
            <a:ext cx="45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Стартовые навыки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4" name="Google Shape;204;g29e212a44de_0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4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9e212a44de_0_57"/>
          <p:cNvSpPr/>
          <p:nvPr/>
        </p:nvSpPr>
        <p:spPr>
          <a:xfrm>
            <a:off x="3574275" y="3099975"/>
            <a:ext cx="26478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Английский язык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g29e212a44de_0_57"/>
          <p:cNvSpPr txBox="1"/>
          <p:nvPr/>
        </p:nvSpPr>
        <p:spPr>
          <a:xfrm>
            <a:off x="3574275" y="2384550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Уверенный пользователь своей в своей операционной системе и в интернете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g29e212a44de_0_57"/>
          <p:cNvSpPr txBox="1"/>
          <p:nvPr/>
        </p:nvSpPr>
        <p:spPr>
          <a:xfrm>
            <a:off x="3630700" y="3421800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Читаю со словарем (~ B1 и выше)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4398" l="0" r="0" t="6711"/>
          <a:stretch/>
        </p:blipFill>
        <p:spPr>
          <a:xfrm>
            <a:off x="0" y="-29125"/>
            <a:ext cx="9144000" cy="517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887850" y="2369300"/>
            <a:ext cx="1569900" cy="214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>
            <a:off x="0" y="-29125"/>
            <a:ext cx="9144000" cy="51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“С Нуля до Новичка”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25639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 весь путь будет пройден при поддержке: 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1649" y="2598113"/>
            <a:ext cx="936123" cy="1090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2664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Индивидуального Ментора и Код-ревьюера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4526" y="2425125"/>
            <a:ext cx="1345297" cy="13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713800" y="2714550"/>
            <a:ext cx="2261400" cy="197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Действующий middle-программист, который всегда на связи и готов помочь и </a:t>
            </a: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направить 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решению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9451" y="1591325"/>
            <a:ext cx="1090097" cy="10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/>
          <p:nvPr/>
        </p:nvSpPr>
        <p:spPr>
          <a:xfrm>
            <a:off x="6047800" y="2714550"/>
            <a:ext cx="2261400" cy="197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Проверяет Ваш код и отправляет 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“Работу над ошибками”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5" name="Google Shape;22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695425" y="1575425"/>
            <a:ext cx="1090100" cy="10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8"/>
          <p:cNvSpPr txBox="1"/>
          <p:nvPr/>
        </p:nvSpPr>
        <p:spPr>
          <a:xfrm>
            <a:off x="1313625" y="2445725"/>
            <a:ext cx="1174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chemeClr val="lt1"/>
                </a:solidFill>
                <a:highlight>
                  <a:srgbClr val="00A3FD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Ментор</a:t>
            </a:r>
            <a:endParaRPr b="0" i="0" sz="2400" u="none" cap="none" strike="noStrike">
              <a:solidFill>
                <a:schemeClr val="lt1"/>
              </a:solidFill>
              <a:highlight>
                <a:srgbClr val="00A3FD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6273275" y="2447850"/>
            <a:ext cx="19344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chemeClr val="lt1"/>
                </a:solidFill>
                <a:highlight>
                  <a:srgbClr val="00A3FD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Код-ревьюер</a:t>
            </a:r>
            <a:endParaRPr b="0" i="0" sz="2400" u="none" cap="none" strike="noStrike">
              <a:solidFill>
                <a:schemeClr val="lt1"/>
              </a:solidFill>
              <a:highlight>
                <a:srgbClr val="00A3FD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524025" y="3815275"/>
            <a:ext cx="2179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3121900" y="3703225"/>
            <a:ext cx="27918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Это Вы осваиваете 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НОВУЮ ПРОФЕССИЮ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, обучаясь 2 часа в день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ru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(15 часов в неделю)</a:t>
            </a:r>
            <a:endParaRPr b="0" i="1" sz="1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