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Oswald Medium"/>
      <p:regular r:id="rId23"/>
      <p:bold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  <p:embeddedFont>
      <p:font typeface="Montserrat Light"/>
      <p:regular r:id="rId33"/>
      <p:bold r:id="rId34"/>
      <p:italic r:id="rId35"/>
      <p:boldItalic r:id="rId36"/>
    </p:embeddedFont>
    <p:embeddedFont>
      <p:font typeface="Oswald SemiBold"/>
      <p:regular r:id="rId37"/>
      <p:bold r:id="rId38"/>
    </p:embeddedFont>
    <p:embeddedFont>
      <p:font typeface="Oswald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gVrxYKyiNAT6VqSrS3eosHhfoV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6.xml"/><Relationship Id="rId41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OswaldMedium-bold.fntdata"/><Relationship Id="rId23" Type="http://schemas.openxmlformats.org/officeDocument/2006/relationships/font" Target="fonts/Oswald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7.xml"/><Relationship Id="rId33" Type="http://schemas.openxmlformats.org/officeDocument/2006/relationships/font" Target="fonts/MontserratLight-regular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Ligh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Light-bold.fntdata"/><Relationship Id="rId15" Type="http://schemas.openxmlformats.org/officeDocument/2006/relationships/slide" Target="slides/slide11.xml"/><Relationship Id="rId37" Type="http://schemas.openxmlformats.org/officeDocument/2006/relationships/font" Target="fonts/OswaldSemiBold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Light-boldItalic.fntdata"/><Relationship Id="rId17" Type="http://schemas.openxmlformats.org/officeDocument/2006/relationships/slide" Target="slides/slide13.xml"/><Relationship Id="rId39" Type="http://schemas.openxmlformats.org/officeDocument/2006/relationships/font" Target="fonts/Oswald-regular.fntdata"/><Relationship Id="rId16" Type="http://schemas.openxmlformats.org/officeDocument/2006/relationships/slide" Target="slides/slide12.xml"/><Relationship Id="rId38" Type="http://schemas.openxmlformats.org/officeDocument/2006/relationships/font" Target="fonts/OswaldSemiBold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e58e9e77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29e58e9e77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e58e9e77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29e58e9e77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9e58e9e77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9e58e9e77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e58e9e77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29e58e9e77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e58e9e7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29e58e9e7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e58e9e77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29e58e9e77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4222" l="-1389" r="0" t="4786"/>
          <a:stretch/>
        </p:blipFill>
        <p:spPr>
          <a:xfrm>
            <a:off x="-135775" y="-123050"/>
            <a:ext cx="9279900" cy="5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Девман</a:t>
            </a:r>
            <a:endParaRPr>
              <a:solidFill>
                <a:schemeClr val="lt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7" name="Google Shape;57;p1"/>
          <p:cNvSpPr txBox="1"/>
          <p:nvPr>
            <p:ph idx="1" type="subTitle"/>
          </p:nvPr>
        </p:nvSpPr>
        <p:spPr>
          <a:xfrm>
            <a:off x="1413150" y="2720975"/>
            <a:ext cx="62901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ru" sz="114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Лицензированная онлайн-школа по изучению Python, созданная «программистами для программистов» со своей платформой и авторской методикой обучения </a:t>
            </a:r>
            <a:endParaRPr sz="114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13072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8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8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692700" y="2107200"/>
            <a:ext cx="30198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Стандарты PEP для Python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692700" y="3387900"/>
            <a:ext cx="50148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пополнение словарного запаса с помощью метода интервального повторения, узнаем больше про внутреннее устройство Django, знакомимся с официальными стандартами Python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8113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Технический английский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7" name="Google Shape;23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8800" y="1532775"/>
            <a:ext cx="2356200" cy="27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8"/>
          <p:cNvSpPr txBox="1"/>
          <p:nvPr/>
        </p:nvSpPr>
        <p:spPr>
          <a:xfrm>
            <a:off x="9121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15.5 часов   </a:t>
            </a: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Упражнений: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17 статей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3802870" y="2107200"/>
            <a:ext cx="1598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карточки Anki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692710" y="2507450"/>
            <a:ext cx="4708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Django: middleware, сессии, шорткаты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1" name="Google Shape;241;p8"/>
          <p:cNvSpPr txBox="1"/>
          <p:nvPr>
            <p:ph type="title"/>
          </p:nvPr>
        </p:nvSpPr>
        <p:spPr>
          <a:xfrm>
            <a:off x="394950" y="216425"/>
            <a:ext cx="81798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блока “От Джуна до Стажировки”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4274100" y="2183400"/>
            <a:ext cx="2490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Участники: 3 ученик + PM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4234150" y="3597650"/>
            <a:ext cx="4457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 работающих проекта </a:t>
            </a:r>
            <a:r>
              <a:rPr b="0" i="0" lang="ru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документацией </a:t>
            </a:r>
            <a:endParaRPr b="0" i="0" sz="12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портфолио и опыт командной работы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43927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Практика: Командные проекты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44935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45 часов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Проекты: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3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4274100" y="2507450"/>
            <a:ext cx="3481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Длительность: 1 неделя на проект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4274100" y="2831500"/>
            <a:ext cx="3481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Помощь: 5 созвонов по 20-30 минут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800" y="1532775"/>
            <a:ext cx="2356200" cy="27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9"/>
          <p:cNvSpPr txBox="1"/>
          <p:nvPr>
            <p:ph type="title"/>
          </p:nvPr>
        </p:nvSpPr>
        <p:spPr>
          <a:xfrm>
            <a:off x="394950" y="216425"/>
            <a:ext cx="82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блока “От Джуна до Стажировки”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4274100" y="3155550"/>
            <a:ext cx="4126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Заготовки: фронтенд и верстка для сайта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0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0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Джуна до Мидла”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692700" y="2107200"/>
            <a:ext cx="2356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1F2328"/>
                </a:solidFill>
                <a:latin typeface="Montserrat"/>
                <a:ea typeface="Montserrat"/>
                <a:cs typeface="Montserrat"/>
                <a:sym typeface="Montserrat"/>
              </a:rPr>
              <a:t>Чат-боты на Python№5: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811300" y="1064700"/>
            <a:ext cx="459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Дополнительные уроки с углубленными знаниями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8800" y="1532775"/>
            <a:ext cx="2356200" cy="27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 txBox="1"/>
          <p:nvPr/>
        </p:nvSpPr>
        <p:spPr>
          <a:xfrm>
            <a:off x="3333975" y="2025900"/>
            <a:ext cx="22836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ru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часов  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678675" y="2821300"/>
            <a:ext cx="3054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Доп. статьи на английском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692700" y="2490375"/>
            <a:ext cx="2476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Командный проект №4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10"/>
          <p:cNvSpPr txBox="1"/>
          <p:nvPr/>
        </p:nvSpPr>
        <p:spPr>
          <a:xfrm>
            <a:off x="3773300" y="2412000"/>
            <a:ext cx="20553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15 часов  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/>
          <p:nvPr>
            <p:ph type="title"/>
          </p:nvPr>
        </p:nvSpPr>
        <p:spPr>
          <a:xfrm>
            <a:off x="394950" y="216425"/>
            <a:ext cx="82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Блок “Стажировка и трудоустройство”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248" y="15283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"/>
          <p:cNvSpPr txBox="1"/>
          <p:nvPr/>
        </p:nvSpPr>
        <p:spPr>
          <a:xfrm>
            <a:off x="3507625" y="1064700"/>
            <a:ext cx="491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 и после технического интервью</a:t>
            </a:r>
            <a:endParaRPr b="1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3780550" y="3597650"/>
            <a:ext cx="4910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готовое резюме, первые отклики на вакансии, понимание как будет проходить mock-интервью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1" name="Google Shape;281;p11"/>
          <p:cNvSpPr txBox="1"/>
          <p:nvPr/>
        </p:nvSpPr>
        <p:spPr>
          <a:xfrm>
            <a:off x="3507625" y="1417225"/>
            <a:ext cx="49107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14 часов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6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3780550" y="1709150"/>
            <a:ext cx="4637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формате интерактивных вебинаров с опытными тимлидами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3780550" y="2507450"/>
            <a:ext cx="1529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Live-coding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3780550" y="2870813"/>
            <a:ext cx="1845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Резюме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5418700" y="2507450"/>
            <a:ext cx="29997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Рассказ о техническом опыте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5680200" y="2870825"/>
            <a:ext cx="2738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Цели собеседования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3780550" y="3234250"/>
            <a:ext cx="21297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Командная работа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5997475" y="3234250"/>
            <a:ext cx="24210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Вопросы по теории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29e58e9e77e_0_57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9e58e9e77e_0_57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29e58e9e77e_0_57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29e58e9e77e_0_57"/>
          <p:cNvSpPr/>
          <p:nvPr/>
        </p:nvSpPr>
        <p:spPr>
          <a:xfrm>
            <a:off x="692700" y="2107200"/>
            <a:ext cx="9477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ООП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7" name="Google Shape;297;g29e58e9e77e_0_57"/>
          <p:cNvSpPr txBox="1"/>
          <p:nvPr/>
        </p:nvSpPr>
        <p:spPr>
          <a:xfrm>
            <a:off x="692700" y="3387900"/>
            <a:ext cx="48906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знаем как ответить на каверзные вопросы по теории на техническом интервью, понимаем как устроен python “под капотом”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8" name="Google Shape;298;g29e58e9e77e_0_57"/>
          <p:cNvSpPr txBox="1"/>
          <p:nvPr/>
        </p:nvSpPr>
        <p:spPr>
          <a:xfrm>
            <a:off x="8113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Проверь себя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9" name="Google Shape;299;g29e58e9e77e_0_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8800" y="1532775"/>
            <a:ext cx="2356200" cy="27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9e58e9e77e_0_57"/>
          <p:cNvSpPr txBox="1"/>
          <p:nvPr/>
        </p:nvSpPr>
        <p:spPr>
          <a:xfrm>
            <a:off x="9121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60 часов   </a:t>
            </a: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Вопросы: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100+ вопросов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1" name="Google Shape;301;g29e58e9e77e_0_57"/>
          <p:cNvSpPr/>
          <p:nvPr/>
        </p:nvSpPr>
        <p:spPr>
          <a:xfrm>
            <a:off x="1727601" y="2107200"/>
            <a:ext cx="1937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Хэшируемость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29e58e9e77e_0_57"/>
          <p:cNvSpPr/>
          <p:nvPr/>
        </p:nvSpPr>
        <p:spPr>
          <a:xfrm>
            <a:off x="692700" y="2507450"/>
            <a:ext cx="17010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Итерируемость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3" name="Google Shape;303;g29e58e9e77e_0_57"/>
          <p:cNvSpPr txBox="1"/>
          <p:nvPr>
            <p:ph type="title"/>
          </p:nvPr>
        </p:nvSpPr>
        <p:spPr>
          <a:xfrm>
            <a:off x="394950" y="216425"/>
            <a:ext cx="82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rgbClr val="F8F9FA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Блок “Стажировка и трудоустройство”</a:t>
            </a:r>
            <a:endParaRPr sz="3400">
              <a:solidFill>
                <a:srgbClr val="F8F9FA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04" name="Google Shape;304;g29e58e9e77e_0_57"/>
          <p:cNvSpPr/>
          <p:nvPr/>
        </p:nvSpPr>
        <p:spPr>
          <a:xfrm>
            <a:off x="3752200" y="2107200"/>
            <a:ext cx="1831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Генераторы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5" name="Google Shape;305;g29e58e9e77e_0_57"/>
          <p:cNvSpPr/>
          <p:nvPr/>
        </p:nvSpPr>
        <p:spPr>
          <a:xfrm>
            <a:off x="2459275" y="2507450"/>
            <a:ext cx="1357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Декораторы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6" name="Google Shape;306;g29e58e9e77e_0_57"/>
          <p:cNvSpPr/>
          <p:nvPr/>
        </p:nvSpPr>
        <p:spPr>
          <a:xfrm>
            <a:off x="692638" y="2907700"/>
            <a:ext cx="3059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Алгоритмическая сложность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7" name="Google Shape;307;g29e58e9e77e_0_57"/>
          <p:cNvSpPr/>
          <p:nvPr/>
        </p:nvSpPr>
        <p:spPr>
          <a:xfrm>
            <a:off x="3816725" y="2907700"/>
            <a:ext cx="17667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Мутабельность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8" name="Google Shape;308;g29e58e9e77e_0_57"/>
          <p:cNvSpPr/>
          <p:nvPr/>
        </p:nvSpPr>
        <p:spPr>
          <a:xfrm>
            <a:off x="3882350" y="2507450"/>
            <a:ext cx="17010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Исключения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9e58e9e77e_0_78"/>
          <p:cNvSpPr txBox="1"/>
          <p:nvPr>
            <p:ph type="title"/>
          </p:nvPr>
        </p:nvSpPr>
        <p:spPr>
          <a:xfrm>
            <a:off x="394950" y="216425"/>
            <a:ext cx="82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Блок “Стажировка и трудоустройство”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14" name="Google Shape;314;g29e58e9e77e_0_78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g29e58e9e77e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248" y="15283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9e58e9e77e_0_78"/>
          <p:cNvSpPr txBox="1"/>
          <p:nvPr/>
        </p:nvSpPr>
        <p:spPr>
          <a:xfrm>
            <a:off x="3507625" y="1064700"/>
            <a:ext cx="491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Стажировка</a:t>
            </a:r>
            <a:endParaRPr b="1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7" name="Google Shape;317;g29e58e9e77e_0_78"/>
          <p:cNvSpPr txBox="1"/>
          <p:nvPr/>
        </p:nvSpPr>
        <p:spPr>
          <a:xfrm>
            <a:off x="3780550" y="3736300"/>
            <a:ext cx="4637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реальный опыт веб-разработки на коммерческом проекте, проверка полученных навыков в “боевых” условиях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8" name="Google Shape;318;g29e58e9e77e_0_78"/>
          <p:cNvSpPr txBox="1"/>
          <p:nvPr/>
        </p:nvSpPr>
        <p:spPr>
          <a:xfrm>
            <a:off x="3507625" y="1417225"/>
            <a:ext cx="49107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3 месяца, до 20 ч в неделю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g29e58e9e77e_0_78"/>
          <p:cNvSpPr txBox="1"/>
          <p:nvPr/>
        </p:nvSpPr>
        <p:spPr>
          <a:xfrm>
            <a:off x="3780550" y="1709150"/>
            <a:ext cx="4637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0" name="Google Shape;320;g29e58e9e77e_0_78"/>
          <p:cNvSpPr/>
          <p:nvPr/>
        </p:nvSpPr>
        <p:spPr>
          <a:xfrm>
            <a:off x="3780550" y="2507450"/>
            <a:ext cx="2738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Коммерческие проекты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1" name="Google Shape;321;g29e58e9e77e_0_78"/>
          <p:cNvSpPr/>
          <p:nvPr/>
        </p:nvSpPr>
        <p:spPr>
          <a:xfrm>
            <a:off x="3780550" y="2870825"/>
            <a:ext cx="2075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Чат-боты Telegram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2" name="Google Shape;322;g29e58e9e77e_0_78"/>
          <p:cNvSpPr/>
          <p:nvPr/>
        </p:nvSpPr>
        <p:spPr>
          <a:xfrm>
            <a:off x="6572725" y="2507450"/>
            <a:ext cx="1845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Django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3" name="Google Shape;323;g29e58e9e77e_0_78"/>
          <p:cNvSpPr/>
          <p:nvPr/>
        </p:nvSpPr>
        <p:spPr>
          <a:xfrm>
            <a:off x="5931950" y="2870825"/>
            <a:ext cx="2486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Поддержка </a:t>
            </a:r>
            <a:r>
              <a:rPr lang="ru" sz="1300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тимлида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4" name="Google Shape;324;g29e58e9e77e_0_78"/>
          <p:cNvSpPr/>
          <p:nvPr/>
        </p:nvSpPr>
        <p:spPr>
          <a:xfrm>
            <a:off x="3780550" y="3234250"/>
            <a:ext cx="3374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Опытные менеджеры проектов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5" name="Google Shape;325;g29e58e9e77e_0_78"/>
          <p:cNvSpPr/>
          <p:nvPr/>
        </p:nvSpPr>
        <p:spPr>
          <a:xfrm>
            <a:off x="7220550" y="3234250"/>
            <a:ext cx="1197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CI/CD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29e58e9e77e_0_94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9e58e9e77e_0_94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29e58e9e77e_0_94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9e58e9e77e_0_94"/>
          <p:cNvSpPr/>
          <p:nvPr/>
        </p:nvSpPr>
        <p:spPr>
          <a:xfrm>
            <a:off x="692700" y="2107200"/>
            <a:ext cx="4059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реальной вакансии веб- разработчика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4" name="Google Shape;334;g29e58e9e77e_0_94"/>
          <p:cNvSpPr txBox="1"/>
          <p:nvPr/>
        </p:nvSpPr>
        <p:spPr>
          <a:xfrm>
            <a:off x="692700" y="3387900"/>
            <a:ext cx="48681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отчет интервьюера по резюме, техническому опыту, ответам на теоретические вопросы, командной работе, “живому” программированию, рекомендации что нужно “подтянуть” к собеседованию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5" name="Google Shape;335;g29e58e9e77e_0_94"/>
          <p:cNvSpPr txBox="1"/>
          <p:nvPr/>
        </p:nvSpPr>
        <p:spPr>
          <a:xfrm>
            <a:off x="8113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Пробное mock-интервью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6" name="Google Shape;336;g29e58e9e77e_0_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8800" y="1532775"/>
            <a:ext cx="2356200" cy="27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29e58e9e77e_0_94"/>
          <p:cNvSpPr txBox="1"/>
          <p:nvPr/>
        </p:nvSpPr>
        <p:spPr>
          <a:xfrm>
            <a:off x="9121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2 часа   </a:t>
            </a: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Формат: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видеосозвон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8" name="Google Shape;338;g29e58e9e77e_0_94"/>
          <p:cNvSpPr/>
          <p:nvPr/>
        </p:nvSpPr>
        <p:spPr>
          <a:xfrm>
            <a:off x="692700" y="2507450"/>
            <a:ext cx="4059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Все, как на настоящем собеседовании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g29e58e9e77e_0_94"/>
          <p:cNvSpPr txBox="1"/>
          <p:nvPr>
            <p:ph type="title"/>
          </p:nvPr>
        </p:nvSpPr>
        <p:spPr>
          <a:xfrm>
            <a:off x="394950" y="216425"/>
            <a:ext cx="82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rgbClr val="F8F9FA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Блок “Стажировка и трудоустройство”</a:t>
            </a:r>
            <a:endParaRPr sz="3400">
              <a:solidFill>
                <a:srgbClr val="F8F9FA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40" name="Google Shape;340;g29e58e9e77e_0_94"/>
          <p:cNvSpPr/>
          <p:nvPr/>
        </p:nvSpPr>
        <p:spPr>
          <a:xfrm>
            <a:off x="692651" y="2907700"/>
            <a:ext cx="21378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Подробный отчет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1" name="Google Shape;341;g29e58e9e77e_0_94"/>
          <p:cNvSpPr/>
          <p:nvPr/>
        </p:nvSpPr>
        <p:spPr>
          <a:xfrm>
            <a:off x="2899425" y="2907700"/>
            <a:ext cx="1853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Рекомендации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9e58e9e77e_0_113"/>
          <p:cNvSpPr txBox="1"/>
          <p:nvPr>
            <p:ph type="title"/>
          </p:nvPr>
        </p:nvSpPr>
        <p:spPr>
          <a:xfrm>
            <a:off x="394950" y="216425"/>
            <a:ext cx="82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Блок “Стажировка и трудоустройство”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47" name="Google Shape;347;g29e58e9e77e_0_113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g29e58e9e77e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248" y="15283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9e58e9e77e_0_113"/>
          <p:cNvSpPr txBox="1"/>
          <p:nvPr/>
        </p:nvSpPr>
        <p:spPr>
          <a:xfrm>
            <a:off x="3507625" y="1064700"/>
            <a:ext cx="491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Помощь в трудоустройстве</a:t>
            </a:r>
            <a:endParaRPr b="1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0" name="Google Shape;350;g29e58e9e77e_0_113"/>
          <p:cNvSpPr txBox="1"/>
          <p:nvPr/>
        </p:nvSpPr>
        <p:spPr>
          <a:xfrm>
            <a:off x="3638675" y="3597675"/>
            <a:ext cx="47796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оффер и трудоустройство на должность разработчика 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в ИТ-компанию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1" name="Google Shape;351;g29e58e9e77e_0_113"/>
          <p:cNvSpPr txBox="1"/>
          <p:nvPr/>
        </p:nvSpPr>
        <p:spPr>
          <a:xfrm>
            <a:off x="3507625" y="1417225"/>
            <a:ext cx="49107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до 3 месяцев после окончания курса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2" name="Google Shape;352;g29e58e9e77e_0_113"/>
          <p:cNvSpPr/>
          <p:nvPr/>
        </p:nvSpPr>
        <p:spPr>
          <a:xfrm>
            <a:off x="3638675" y="2507450"/>
            <a:ext cx="17253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Резюме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3" name="Google Shape;353;g29e58e9e77e_0_113"/>
          <p:cNvSpPr/>
          <p:nvPr/>
        </p:nvSpPr>
        <p:spPr>
          <a:xfrm>
            <a:off x="3638675" y="2870825"/>
            <a:ext cx="26973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Сопроводительные письма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4" name="Google Shape;354;g29e58e9e77e_0_113"/>
          <p:cNvSpPr/>
          <p:nvPr/>
        </p:nvSpPr>
        <p:spPr>
          <a:xfrm>
            <a:off x="5473300" y="2507450"/>
            <a:ext cx="2945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Стратегия поиска вакансий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5" name="Google Shape;355;g29e58e9e77e_0_113"/>
          <p:cNvSpPr/>
          <p:nvPr/>
        </p:nvSpPr>
        <p:spPr>
          <a:xfrm>
            <a:off x="6401525" y="2870825"/>
            <a:ext cx="2016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Консультация с HR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2"/>
          <p:cNvPicPr preferRelativeResize="0"/>
          <p:nvPr/>
        </p:nvPicPr>
        <p:blipFill rotWithShape="1">
          <a:blip r:embed="rId3">
            <a:alphaModFix/>
          </a:blip>
          <a:srcRect b="4398" l="0" r="0" t="6711"/>
          <a:stretch/>
        </p:blipFill>
        <p:spPr>
          <a:xfrm>
            <a:off x="0" y="-29125"/>
            <a:ext cx="9144000" cy="517262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2"/>
          <p:cNvSpPr/>
          <p:nvPr/>
        </p:nvSpPr>
        <p:spPr>
          <a:xfrm>
            <a:off x="887850" y="2369300"/>
            <a:ext cx="1569900" cy="214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62" name="Google Shape;362;p12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>
            <a:off x="0" y="-29125"/>
            <a:ext cx="9144000" cy="51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2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Джуна до Мидла”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2"/>
          <p:cNvSpPr txBox="1"/>
          <p:nvPr/>
        </p:nvSpPr>
        <p:spPr>
          <a:xfrm>
            <a:off x="25639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И весь путь будет пройден при поддержке: 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66" name="Google Shape;36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1649" y="2598113"/>
            <a:ext cx="936123" cy="109008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2"/>
          <p:cNvSpPr txBox="1"/>
          <p:nvPr/>
        </p:nvSpPr>
        <p:spPr>
          <a:xfrm>
            <a:off x="2389550" y="1417250"/>
            <a:ext cx="447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Индивидуального Ментора и Код-ревьюера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Опытных менеджеров проектов, HR и т</a:t>
            </a:r>
            <a:r>
              <a:rPr lang="ru">
                <a:latin typeface="Oswald"/>
                <a:ea typeface="Oswald"/>
                <a:cs typeface="Oswald"/>
                <a:sym typeface="Oswald"/>
              </a:rPr>
              <a:t>им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лидов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68" name="Google Shape;36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4526" y="2425125"/>
            <a:ext cx="1345297" cy="13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2"/>
          <p:cNvSpPr/>
          <p:nvPr/>
        </p:nvSpPr>
        <p:spPr>
          <a:xfrm>
            <a:off x="713800" y="2714550"/>
            <a:ext cx="2261400" cy="197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Действующий middle-программист, который всегда на связи и готов помочь и </a:t>
            </a:r>
            <a:r>
              <a:rPr b="1" i="0" lang="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направить 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 решению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70" name="Google Shape;37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9451" y="1591325"/>
            <a:ext cx="1090097" cy="10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2"/>
          <p:cNvSpPr/>
          <p:nvPr/>
        </p:nvSpPr>
        <p:spPr>
          <a:xfrm>
            <a:off x="6047800" y="2714550"/>
            <a:ext cx="2261400" cy="197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Проверяет Ваш код и отправляет 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“Работу над ошибками”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72" name="Google Shape;37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695425" y="1575425"/>
            <a:ext cx="1090100" cy="10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2"/>
          <p:cNvSpPr txBox="1"/>
          <p:nvPr/>
        </p:nvSpPr>
        <p:spPr>
          <a:xfrm>
            <a:off x="1313625" y="2445725"/>
            <a:ext cx="11742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chemeClr val="lt1"/>
                </a:solidFill>
                <a:highlight>
                  <a:srgbClr val="00A3FD"/>
                </a:highlight>
                <a:latin typeface="Oswald SemiBold"/>
                <a:ea typeface="Oswald SemiBold"/>
                <a:cs typeface="Oswald SemiBold"/>
                <a:sym typeface="Oswald SemiBold"/>
              </a:rPr>
              <a:t>Ментор</a:t>
            </a:r>
            <a:endParaRPr b="0" i="0" sz="2400" u="none" cap="none" strike="noStrike">
              <a:solidFill>
                <a:schemeClr val="lt1"/>
              </a:solidFill>
              <a:highlight>
                <a:srgbClr val="00A3FD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374" name="Google Shape;374;p12"/>
          <p:cNvSpPr txBox="1"/>
          <p:nvPr/>
        </p:nvSpPr>
        <p:spPr>
          <a:xfrm>
            <a:off x="6273275" y="2447850"/>
            <a:ext cx="19344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chemeClr val="lt1"/>
                </a:solidFill>
                <a:highlight>
                  <a:srgbClr val="00A3FD"/>
                </a:highlight>
                <a:latin typeface="Oswald SemiBold"/>
                <a:ea typeface="Oswald SemiBold"/>
                <a:cs typeface="Oswald SemiBold"/>
                <a:sym typeface="Oswald SemiBold"/>
              </a:rPr>
              <a:t>Код-ревьюер</a:t>
            </a:r>
            <a:endParaRPr b="0" i="0" sz="2400" u="none" cap="none" strike="noStrike">
              <a:solidFill>
                <a:schemeClr val="lt1"/>
              </a:solidFill>
              <a:highlight>
                <a:srgbClr val="00A3FD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375" name="Google Shape;375;p12"/>
          <p:cNvSpPr txBox="1"/>
          <p:nvPr/>
        </p:nvSpPr>
        <p:spPr>
          <a:xfrm>
            <a:off x="3524025" y="3815275"/>
            <a:ext cx="2179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2"/>
          <p:cNvSpPr txBox="1"/>
          <p:nvPr/>
        </p:nvSpPr>
        <p:spPr>
          <a:xfrm>
            <a:off x="3121900" y="3703225"/>
            <a:ext cx="27918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Это Вы осваиваете 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НОВУЮ ПРОФЕССИЮ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, обучаясь 2 часа в день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(15 часов в неделю)</a:t>
            </a:r>
            <a:endParaRPr b="0" i="0" sz="1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01025"/>
            <a:ext cx="9144000" cy="441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 amt="50000"/>
          </a:blip>
          <a:srcRect b="8738" l="-1970" r="1970" t="-8740"/>
          <a:stretch/>
        </p:blipFill>
        <p:spPr>
          <a:xfrm>
            <a:off x="-214100" y="-2645250"/>
            <a:ext cx="9358100" cy="77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>
            <p:ph idx="1" type="body"/>
          </p:nvPr>
        </p:nvSpPr>
        <p:spPr>
          <a:xfrm>
            <a:off x="1428150" y="1813900"/>
            <a:ext cx="6135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Ступень “С Нуля до Новичка”</a:t>
            </a:r>
            <a:endParaRPr sz="1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6" name="Google Shape;66;p2"/>
          <p:cNvSpPr txBox="1"/>
          <p:nvPr>
            <p:ph idx="4294967295" type="ctrTitle"/>
          </p:nvPr>
        </p:nvSpPr>
        <p:spPr>
          <a:xfrm>
            <a:off x="311700" y="9475"/>
            <a:ext cx="8520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" sz="4800" u="none" cap="none" strike="noStrike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Курс “Профессия Middle Python/Django разработчик”</a:t>
            </a:r>
            <a:endParaRPr b="0" i="0" sz="4800" u="none" cap="none" strike="noStrike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28607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71438" rotWithShape="0" algn="bl" dir="4559999" dist="19050">
              <a:schemeClr val="dk1">
                <a:alpha val="4745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A3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278650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328693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8736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28779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78822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28865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578908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6289515" y="24706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2286075" y="34687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78650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28693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378736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428779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478822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28865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5789085" y="33925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6289515" y="3316313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2286075" y="42868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2786505" y="43630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3286935" y="43630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3787365" y="43630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4287795" y="43630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4788225" y="43630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288655" y="43630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5789085" y="43630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6289515" y="436300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6643815" y="289345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931765" y="3900575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699" y="3322774"/>
            <a:ext cx="75380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>
            <p:ph idx="1" type="body"/>
          </p:nvPr>
        </p:nvSpPr>
        <p:spPr>
          <a:xfrm>
            <a:off x="2238050" y="2818463"/>
            <a:ext cx="46062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Ступень “От Новичка до Джуна”</a:t>
            </a:r>
            <a:endParaRPr sz="1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2543450" y="3732563"/>
            <a:ext cx="4147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Ступень “От Джуна до Мидла”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19475" y="4160975"/>
            <a:ext cx="100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Вы здесь</a:t>
            </a:r>
            <a:endParaRPr b="1" i="0" sz="11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511699" y="2100900"/>
            <a:ext cx="182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 месяцев </a:t>
            </a:r>
            <a:endParaRPr b="0" i="0" sz="10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740300" y="3091500"/>
            <a:ext cx="174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 месяцев (22 недели)</a:t>
            </a:r>
            <a:endParaRPr b="0" i="0" sz="10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121288" y="4082088"/>
            <a:ext cx="1144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месяцев</a:t>
            </a:r>
            <a:endParaRPr b="0" i="0" sz="1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49644">
            <a:off x="6445250" y="4088225"/>
            <a:ext cx="504300" cy="5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Джуна до Мидла”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248" y="15283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42100" y="1064700"/>
            <a:ext cx="510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Блок: От джуна до стажировки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3442000" y="2711250"/>
            <a:ext cx="513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Блок: Стажировка и трудоустройство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442100" y="1417275"/>
            <a:ext cx="51039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5 месяцев (22 учебные недели)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442000" y="1860825"/>
            <a:ext cx="510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Содержание:</a:t>
            </a:r>
            <a:r>
              <a:rPr b="0" i="0" lang="ru" sz="1200" u="none" cap="none" strike="noStrike">
                <a:solidFill>
                  <a:srgbClr val="343738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проходим практические уроки с код-ревью в сопровождении индивидуального ментора, практикуемся на командных проектах, отрабатываем навыки на тренажерах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442000" y="2997150"/>
            <a:ext cx="51039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подготовка к проекту + 3 мес. стажировки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+ подготовк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а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к трудоустройству 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и 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поддержка 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HR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3442025" y="3440700"/>
            <a:ext cx="510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Содержание:</a:t>
            </a:r>
            <a:r>
              <a:rPr b="0" i="0" lang="ru" sz="1200" u="none" cap="none" strike="noStrike">
                <a:solidFill>
                  <a:srgbClr val="343738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готовимся проходить mock-интервью, проходим стажировку на коммерческом проекте (3 месяца), приступаем к трудоустройству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3442100" y="4184675"/>
            <a:ext cx="510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343738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сертификат об окончании курса, реальный опыт разработки на коммерческом проекте в резюме 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3FD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5">
            <a:alphaModFix amt="30000"/>
          </a:blip>
          <a:srcRect b="0" l="0" r="0" t="0"/>
          <a:stretch/>
        </p:blipFill>
        <p:spPr>
          <a:xfrm>
            <a:off x="826050" y="1506412"/>
            <a:ext cx="270575" cy="4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>
            <p:ph type="title"/>
          </p:nvPr>
        </p:nvSpPr>
        <p:spPr>
          <a:xfrm>
            <a:off x="394950" y="216425"/>
            <a:ext cx="81798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rgbClr val="F8F9FA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Джуна до Мидла”</a:t>
            </a:r>
            <a:endParaRPr sz="3400">
              <a:solidFill>
                <a:srgbClr val="F8F9FA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0848" y="15469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6625" y="1042025"/>
            <a:ext cx="4126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Стартовые навыки</a:t>
            </a:r>
            <a:endParaRPr b="0" i="0" sz="18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58525" y="1596100"/>
            <a:ext cx="26478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Английский язык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714950" y="1765525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Читаю со словарем (~ B1 и выше)</a:t>
            </a:r>
            <a:endParaRPr b="1" i="0" sz="1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58525" y="2129500"/>
            <a:ext cx="29910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Программирование на Python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714950" y="2275875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Умею самостоятельно написать, структурировать и отладить программу в 400+ строк кода, подключить библиотеки </a:t>
            </a:r>
            <a:endParaRPr b="1" i="0" sz="1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58525" y="2739100"/>
            <a:ext cx="35700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Инструменты веб-разработчика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714950" y="2885475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Умею самостоятельно запускать программы в командной строке Linux, настраивать права доступа к файлам и папкам</a:t>
            </a:r>
            <a:endParaRPr b="0" i="0" sz="1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714950" y="3266475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Умею самостоятельно загружать репозиторий на GitHub, создавать пулл-реквесты и объединять ветки</a:t>
            </a:r>
            <a:endParaRPr b="0" i="0" sz="1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714950" y="3500575"/>
            <a:ext cx="501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Умею самостоятельно создавать модели данных с нуля и делать запросы через Django ORM, использовать SubQuery, Q, F, annotate, делать кастомные дата-миграции и менеджеры queryset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714950" y="3865663"/>
            <a:ext cx="506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Умею самостоятельно работать с шаблонизаторами Jinja2/Django и т.п., подключать верстку к бэкенду, парсить веб-страницы сайтов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714950" y="4212025"/>
            <a:ext cx="517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Умею самостоятельно работать с API с авторизацией, передавать бинарные файлы с помощью библиотеки requests 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e58e9e77e_0_0"/>
          <p:cNvSpPr txBox="1"/>
          <p:nvPr>
            <p:ph type="title"/>
          </p:nvPr>
        </p:nvSpPr>
        <p:spPr>
          <a:xfrm>
            <a:off x="394950" y="216425"/>
            <a:ext cx="82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блока “От Джуна до Стажировки”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" name="Google Shape;144;g29e58e9e77e_0_0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29e58e9e77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248" y="15283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9e58e9e77e_0_0"/>
          <p:cNvSpPr/>
          <p:nvPr/>
        </p:nvSpPr>
        <p:spPr>
          <a:xfrm>
            <a:off x="3534350" y="2952750"/>
            <a:ext cx="2582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Хранение данных в Redis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Google Shape;147;g29e58e9e77e_0_0"/>
          <p:cNvSpPr/>
          <p:nvPr/>
        </p:nvSpPr>
        <p:spPr>
          <a:xfrm>
            <a:off x="3534350" y="2571750"/>
            <a:ext cx="2337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API для ботов VK и Tg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8" name="Google Shape;148;g29e58e9e77e_0_0"/>
          <p:cNvSpPr/>
          <p:nvPr/>
        </p:nvSpPr>
        <p:spPr>
          <a:xfrm>
            <a:off x="5579600" y="2181238"/>
            <a:ext cx="2244900" cy="25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Запуск на сервере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" name="Google Shape;149;g29e58e9e77e_0_0"/>
          <p:cNvSpPr txBox="1"/>
          <p:nvPr/>
        </p:nvSpPr>
        <p:spPr>
          <a:xfrm>
            <a:off x="3463950" y="3779650"/>
            <a:ext cx="52272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343738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чат-бот для отдела поддержки с распознаванием речи на основе нейросети, бот для проведения викторины, бот с уведомлениями о проверке уроков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g29e58e9e77e_0_0"/>
          <p:cNvSpPr txBox="1"/>
          <p:nvPr/>
        </p:nvSpPr>
        <p:spPr>
          <a:xfrm>
            <a:off x="37831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Чат-боты на Python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g29e58e9e77e_0_0"/>
          <p:cNvSpPr txBox="1"/>
          <p:nvPr/>
        </p:nvSpPr>
        <p:spPr>
          <a:xfrm>
            <a:off x="38077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50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4 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62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g29e58e9e77e_0_0"/>
          <p:cNvSpPr/>
          <p:nvPr/>
        </p:nvSpPr>
        <p:spPr>
          <a:xfrm>
            <a:off x="5992150" y="2570750"/>
            <a:ext cx="2418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Нейросеть DialogFlow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3" name="Google Shape;153;g29e58e9e77e_0_0"/>
          <p:cNvSpPr/>
          <p:nvPr/>
        </p:nvSpPr>
        <p:spPr>
          <a:xfrm>
            <a:off x="3493075" y="2184975"/>
            <a:ext cx="1997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Long polling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3FD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9e58e9e77e_0_129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9e58e9e77e_0_129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9e58e9e77e_0_129"/>
          <p:cNvPicPr preferRelativeResize="0"/>
          <p:nvPr/>
        </p:nvPicPr>
        <p:blipFill rotWithShape="1">
          <a:blip r:embed="rId5">
            <a:alphaModFix amt="30000"/>
          </a:blip>
          <a:srcRect b="0" l="0" r="0" t="0"/>
          <a:stretch/>
        </p:blipFill>
        <p:spPr>
          <a:xfrm>
            <a:off x="826050" y="1506412"/>
            <a:ext cx="270575" cy="4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9e58e9e77e_0_129"/>
          <p:cNvSpPr txBox="1"/>
          <p:nvPr>
            <p:ph type="title"/>
          </p:nvPr>
        </p:nvSpPr>
        <p:spPr>
          <a:xfrm>
            <a:off x="394950" y="216425"/>
            <a:ext cx="81798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блока “От Джуна до Стажировки”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2" name="Google Shape;162;g29e58e9e77e_0_129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29e58e9e77e_0_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0848" y="15469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9e58e9e77e_0_129"/>
          <p:cNvSpPr/>
          <p:nvPr/>
        </p:nvSpPr>
        <p:spPr>
          <a:xfrm>
            <a:off x="692700" y="2171575"/>
            <a:ext cx="2583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Подключение верстки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g29e58e9e77e_0_129"/>
          <p:cNvSpPr/>
          <p:nvPr/>
        </p:nvSpPr>
        <p:spPr>
          <a:xfrm>
            <a:off x="692700" y="2559925"/>
            <a:ext cx="3688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Создание базы данных: Django ORM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g29e58e9e77e_0_129"/>
          <p:cNvSpPr/>
          <p:nvPr/>
        </p:nvSpPr>
        <p:spPr>
          <a:xfrm>
            <a:off x="692700" y="2948275"/>
            <a:ext cx="1864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JSON API с DRF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7" name="Google Shape;167;g29e58e9e77e_0_129"/>
          <p:cNvSpPr txBox="1"/>
          <p:nvPr/>
        </p:nvSpPr>
        <p:spPr>
          <a:xfrm>
            <a:off x="692700" y="3573225"/>
            <a:ext cx="5198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сайт для доставки еды, сайт с афишей мероприятий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(P.S.: работа с DRF есть в большинстве Тестовых заданий, </a:t>
            </a:r>
            <a:endParaRPr b="0" i="1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так что отнеситесь к этому блоку с особым вниманием)</a:t>
            </a:r>
            <a:endParaRPr b="0" i="1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g29e58e9e77e_0_129"/>
          <p:cNvSpPr txBox="1"/>
          <p:nvPr/>
        </p:nvSpPr>
        <p:spPr>
          <a:xfrm>
            <a:off x="1096625" y="1042025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Django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9" name="Google Shape;169;g29e58e9e77e_0_129"/>
          <p:cNvSpPr txBox="1"/>
          <p:nvPr/>
        </p:nvSpPr>
        <p:spPr>
          <a:xfrm>
            <a:off x="1197425" y="1394550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80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3 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69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0" name="Google Shape;170;g29e58e9e77e_0_129"/>
          <p:cNvSpPr/>
          <p:nvPr/>
        </p:nvSpPr>
        <p:spPr>
          <a:xfrm>
            <a:off x="3367725" y="2171425"/>
            <a:ext cx="1199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Gunicorn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g29e58e9e77e_0_129"/>
          <p:cNvSpPr/>
          <p:nvPr/>
        </p:nvSpPr>
        <p:spPr>
          <a:xfrm>
            <a:off x="4658550" y="2171425"/>
            <a:ext cx="869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NGinx 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2" name="Google Shape;172;g29e58e9e77e_0_129"/>
          <p:cNvSpPr/>
          <p:nvPr/>
        </p:nvSpPr>
        <p:spPr>
          <a:xfrm>
            <a:off x="4457700" y="2559925"/>
            <a:ext cx="1070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Rollbar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g29e58e9e77e_0_129"/>
          <p:cNvSpPr/>
          <p:nvPr/>
        </p:nvSpPr>
        <p:spPr>
          <a:xfrm>
            <a:off x="692700" y="3336625"/>
            <a:ext cx="4605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Развертывание на сервере: systemd, certbot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g29e58e9e77e_0_129"/>
          <p:cNvSpPr/>
          <p:nvPr/>
        </p:nvSpPr>
        <p:spPr>
          <a:xfrm>
            <a:off x="2657875" y="2948275"/>
            <a:ext cx="30993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Создание management команд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3534350" y="2188675"/>
            <a:ext cx="950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Docker</a:t>
            </a:r>
            <a:endParaRPr b="0" i="1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593100" y="2188675"/>
            <a:ext cx="1925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Docker Compose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534350" y="2583638"/>
            <a:ext cx="1925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Образы Docker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5579350" y="2583650"/>
            <a:ext cx="2330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Ядро Docker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3472150" y="3597650"/>
            <a:ext cx="4748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докеризируем и развернем на сервере чат-бота и сайт на Django, напишем инструкции по развертыванию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37831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Docker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38077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35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2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50" y="1221625"/>
            <a:ext cx="3215600" cy="32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/>
          <p:nvPr/>
        </p:nvSpPr>
        <p:spPr>
          <a:xfrm>
            <a:off x="6627150" y="2188663"/>
            <a:ext cx="12918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Контейнер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5"/>
          <p:cNvSpPr txBox="1"/>
          <p:nvPr>
            <p:ph type="title"/>
          </p:nvPr>
        </p:nvSpPr>
        <p:spPr>
          <a:xfrm>
            <a:off x="394950" y="216425"/>
            <a:ext cx="82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блока “От Джуна до Стажировки”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3534350" y="2969375"/>
            <a:ext cx="13710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DockerHub</a:t>
            </a:r>
            <a:endParaRPr b="0" i="1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5014650" y="2978625"/>
            <a:ext cx="28950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Структура репозитория </a:t>
            </a:r>
            <a:endParaRPr b="0" i="1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3534350" y="3373600"/>
            <a:ext cx="4375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Запуск проекта в разных окружениях</a:t>
            </a:r>
            <a:endParaRPr b="0" i="1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3FD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692700" y="2183400"/>
            <a:ext cx="848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Lens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692700" y="3597650"/>
            <a:ext cx="4708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развернем в подготовленном кластере Яндекс.Облака сайт на Django, подключим базу данных, настроим автоматическую подстройку ресурсов под нагрузку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8113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Kubernetes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9121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40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2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26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5" name="Google Shape;20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4750" y="1221625"/>
            <a:ext cx="3265000" cy="32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"/>
          <p:cNvSpPr/>
          <p:nvPr/>
        </p:nvSpPr>
        <p:spPr>
          <a:xfrm>
            <a:off x="692700" y="2507450"/>
            <a:ext cx="1690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Minikube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1604100" y="2183400"/>
            <a:ext cx="3691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Основны Kubernetes: node, pod, service</a:t>
            </a:r>
            <a:endParaRPr b="0" i="1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8" name="Google Shape;208;p6"/>
          <p:cNvSpPr txBox="1"/>
          <p:nvPr>
            <p:ph type="title"/>
          </p:nvPr>
        </p:nvSpPr>
        <p:spPr>
          <a:xfrm>
            <a:off x="394950" y="216425"/>
            <a:ext cx="81798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блока “От Джуна до Стажировки”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3416813" y="2831500"/>
            <a:ext cx="1874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Yandex.Cloud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692700" y="2831500"/>
            <a:ext cx="26403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Application Load Balancer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2470200" y="2507450"/>
            <a:ext cx="2825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Managed PostgreSQL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3969300" y="2183400"/>
            <a:ext cx="16410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SQL запросы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3929350" y="3597650"/>
            <a:ext cx="4748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разберемся как работают запросы на SQL “под капотом” Django ORM и других фреймворков для работы с базами данных 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40879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Тренажёр: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SQL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41887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19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19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950" y="1221625"/>
            <a:ext cx="3265000" cy="32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/>
          <p:nvPr/>
        </p:nvSpPr>
        <p:spPr>
          <a:xfrm>
            <a:off x="3969300" y="2507450"/>
            <a:ext cx="4532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Запросы корректировки данных</a:t>
            </a:r>
            <a:endParaRPr b="0" i="1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3969300" y="2890525"/>
            <a:ext cx="2508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Связи между таблицами</a:t>
            </a:r>
            <a:endParaRPr b="0" i="1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6568350" y="2870825"/>
            <a:ext cx="1932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Фильтрация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7"/>
          <p:cNvSpPr txBox="1"/>
          <p:nvPr>
            <p:ph type="title"/>
          </p:nvPr>
        </p:nvSpPr>
        <p:spPr>
          <a:xfrm>
            <a:off x="394950" y="216425"/>
            <a:ext cx="82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блока “От Джуна до Стажировки”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5673000" y="2183400"/>
            <a:ext cx="2828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Объединение таблиц</a:t>
            </a:r>
            <a:endParaRPr b="0" i="1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